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9" name="Shape 3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Satellites in low-Earth orbit pass over a different part of the Earth in each orbit. It is cheaper to send satellites to Low-Earth orbit than other orbits and satellites here can be reached for repairs. Low-Earth orbit satellites can look at small areas in high detail for short periods of time.</a:t>
            </a:r>
          </a:p>
          <a:p>
            <a:pPr/>
            <a:r>
              <a:t>Altitude: 400km</a:t>
            </a:r>
          </a:p>
          <a:p>
            <a:pPr/>
            <a:r>
              <a:t>Period: 90 mins</a:t>
            </a:r>
          </a:p>
          <a:p>
            <a:pPr/>
          </a:p>
          <a:p>
            <a:pPr/>
            <a:r>
              <a:t>- most in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lassroom Rocket Scientis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982" sz="6138"/>
            </a:lvl1pPr>
          </a:lstStyle>
          <a:p>
            <a:pPr/>
            <a:r>
              <a:t>Classroom Rocket Scientist</a:t>
            </a:r>
          </a:p>
        </p:txBody>
      </p:sp>
      <p:sp>
        <p:nvSpPr>
          <p:cNvPr id="140" name="Chris North, Sarah Eve Roberts, Stuart Low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Chris North, Sarah Eve Roberts, Stuart Lowe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How Satellites 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Satellites Work</a:t>
            </a:r>
          </a:p>
        </p:txBody>
      </p:sp>
      <p:sp>
        <p:nvSpPr>
          <p:cNvPr id="231" name="A satellite consists of following major components:"/>
          <p:cNvSpPr txBox="1"/>
          <p:nvPr/>
        </p:nvSpPr>
        <p:spPr>
          <a:xfrm>
            <a:off x="654484" y="1765299"/>
            <a:ext cx="101720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600"/>
              </a:lnSpc>
              <a:spcBef>
                <a:spcPts val="1200"/>
              </a:spcBef>
              <a:defRPr sz="3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 satellite consists of following major components:</a:t>
            </a:r>
          </a:p>
        </p:txBody>
      </p:sp>
      <p:grpSp>
        <p:nvGrpSpPr>
          <p:cNvPr id="244" name="Group"/>
          <p:cNvGrpSpPr/>
          <p:nvPr/>
        </p:nvGrpSpPr>
        <p:grpSpPr>
          <a:xfrm>
            <a:off x="62636" y="3477551"/>
            <a:ext cx="12879527" cy="5316070"/>
            <a:chOff x="0" y="348589"/>
            <a:chExt cx="12879526" cy="5316069"/>
          </a:xfrm>
        </p:grpSpPr>
        <p:pic>
          <p:nvPicPr>
            <p:cNvPr id="232" name="Satellite_Communication_Scetch.svg.png" descr="Satellite_Communication_Scetch.svg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232" t="0" r="21584" b="75889"/>
            <a:stretch>
              <a:fillRect/>
            </a:stretch>
          </p:blipFill>
          <p:spPr>
            <a:xfrm>
              <a:off x="0" y="348589"/>
              <a:ext cx="12879527" cy="53160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" name="Structure"/>
            <p:cNvSpPr txBox="1"/>
            <p:nvPr/>
          </p:nvSpPr>
          <p:spPr>
            <a:xfrm>
              <a:off x="2355134" y="1132192"/>
              <a:ext cx="2032882" cy="71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>
                <a:defRPr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Structure</a:t>
              </a:r>
            </a:p>
          </p:txBody>
        </p:sp>
        <p:sp>
          <p:nvSpPr>
            <p:cNvPr id="234" name="Instrumentation"/>
            <p:cNvSpPr txBox="1"/>
            <p:nvPr/>
          </p:nvSpPr>
          <p:spPr>
            <a:xfrm>
              <a:off x="6118342" y="471593"/>
              <a:ext cx="3402523" cy="71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>
                <a:defRPr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Instrumentation</a:t>
              </a:r>
            </a:p>
          </p:txBody>
        </p:sp>
        <p:sp>
          <p:nvSpPr>
            <p:cNvPr id="235" name="Power source"/>
            <p:cNvSpPr txBox="1"/>
            <p:nvPr/>
          </p:nvSpPr>
          <p:spPr>
            <a:xfrm>
              <a:off x="9779892" y="2967187"/>
              <a:ext cx="2920286" cy="71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>
                <a:defRPr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Power source</a:t>
              </a:r>
            </a:p>
          </p:txBody>
        </p:sp>
        <p:sp>
          <p:nvSpPr>
            <p:cNvPr id="236" name="Propulsion system"/>
            <p:cNvSpPr txBox="1"/>
            <p:nvPr/>
          </p:nvSpPr>
          <p:spPr>
            <a:xfrm>
              <a:off x="325346" y="4427537"/>
              <a:ext cx="3866704" cy="71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>
                <a:defRPr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Propulsion system</a:t>
              </a:r>
            </a:p>
          </p:txBody>
        </p:sp>
        <p:sp>
          <p:nvSpPr>
            <p:cNvPr id="237" name="Communication device"/>
            <p:cNvSpPr txBox="1"/>
            <p:nvPr/>
          </p:nvSpPr>
          <p:spPr>
            <a:xfrm>
              <a:off x="5926402" y="4831543"/>
              <a:ext cx="4814001" cy="71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>
                <a:defRPr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Communication device</a:t>
              </a:r>
            </a:p>
          </p:txBody>
        </p:sp>
        <p:sp>
          <p:nvSpPr>
            <p:cNvPr id="238" name="Line"/>
            <p:cNvSpPr/>
            <p:nvPr/>
          </p:nvSpPr>
          <p:spPr>
            <a:xfrm flipV="1">
              <a:off x="6381524" y="1112837"/>
              <a:ext cx="693240" cy="693241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chemeClr val="accent2">
                      <a:satOff val="44164"/>
                      <a:lumOff val="14231"/>
                    </a:schemeClr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 flipH="1" flipV="1">
              <a:off x="4131444" y="1638797"/>
              <a:ext cx="675280" cy="675280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chemeClr val="accent2">
                      <a:satOff val="44164"/>
                      <a:lumOff val="14231"/>
                    </a:schemeClr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 flipH="1" flipV="1">
              <a:off x="9525863" y="2168209"/>
              <a:ext cx="578051" cy="936227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chemeClr val="accent2">
                      <a:satOff val="44164"/>
                      <a:lumOff val="14231"/>
                    </a:schemeClr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 flipH="1" flipV="1">
              <a:off x="5550763" y="3958909"/>
              <a:ext cx="578051" cy="936227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chemeClr val="accent2">
                      <a:satOff val="44164"/>
                      <a:lumOff val="14231"/>
                    </a:schemeClr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 flipV="1">
              <a:off x="3178496" y="3193883"/>
              <a:ext cx="1386480" cy="1386480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chemeClr val="accent2">
                      <a:satOff val="44164"/>
                      <a:lumOff val="14231"/>
                    </a:schemeClr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43" name="(not visible)"/>
            <p:cNvSpPr txBox="1"/>
            <p:nvPr/>
          </p:nvSpPr>
          <p:spPr>
            <a:xfrm>
              <a:off x="325346" y="4831543"/>
              <a:ext cx="3866704" cy="719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457200">
                <a:lnSpc>
                  <a:spcPts val="3500"/>
                </a:lnSpc>
                <a:spcBef>
                  <a:spcPts val="1200"/>
                </a:spcBef>
                <a:defRPr sz="18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>
                <a:defRPr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(not visible)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atellite_Communication_Scetch.svg.png" descr="Satellite_Communication_Scetch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585" y="1290229"/>
            <a:ext cx="13123970" cy="1037614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How Satellites Work"/>
          <p:cNvSpPr txBox="1"/>
          <p:nvPr>
            <p:ph type="title"/>
          </p:nvPr>
        </p:nvSpPr>
        <p:spPr>
          <a:xfrm>
            <a:off x="127000" y="609600"/>
            <a:ext cx="11684000" cy="1422400"/>
          </a:xfrm>
          <a:prstGeom prst="rect">
            <a:avLst/>
          </a:prstGeom>
        </p:spPr>
        <p:txBody>
          <a:bodyPr/>
          <a:lstStyle/>
          <a:p>
            <a:pPr/>
            <a:r>
              <a:t>How Satellites Work</a:t>
            </a:r>
          </a:p>
        </p:txBody>
      </p:sp>
      <p:sp>
        <p:nvSpPr>
          <p:cNvPr id="248" name="Line"/>
          <p:cNvSpPr/>
          <p:nvPr/>
        </p:nvSpPr>
        <p:spPr>
          <a:xfrm flipV="1">
            <a:off x="3441700" y="2976891"/>
            <a:ext cx="2798366" cy="3792209"/>
          </a:xfrm>
          <a:prstGeom prst="line">
            <a:avLst/>
          </a:prstGeom>
          <a:ln w="25400" cap="rnd">
            <a:solidFill>
              <a:srgbClr val="DEDDD5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49" name="Line"/>
          <p:cNvSpPr/>
          <p:nvPr/>
        </p:nvSpPr>
        <p:spPr>
          <a:xfrm>
            <a:off x="7061199" y="3180092"/>
            <a:ext cx="2798368" cy="3792208"/>
          </a:xfrm>
          <a:prstGeom prst="line">
            <a:avLst/>
          </a:prstGeom>
          <a:ln w="25400" cap="rnd">
            <a:solidFill>
              <a:srgbClr val="DEDDD5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50" name="Triangle"/>
          <p:cNvSpPr/>
          <p:nvPr/>
        </p:nvSpPr>
        <p:spPr>
          <a:xfrm rot="10800000">
            <a:off x="4394200" y="5245100"/>
            <a:ext cx="203200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51" name="Triangle"/>
          <p:cNvSpPr/>
          <p:nvPr/>
        </p:nvSpPr>
        <p:spPr>
          <a:xfrm flipH="1">
            <a:off x="8521700" y="5177795"/>
            <a:ext cx="203200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252" name="(Basics)"/>
          <p:cNvSpPr txBox="1"/>
          <p:nvPr/>
        </p:nvSpPr>
        <p:spPr>
          <a:xfrm>
            <a:off x="8583548" y="739146"/>
            <a:ext cx="134950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(Basics)</a:t>
            </a:r>
          </a:p>
        </p:txBody>
      </p:sp>
      <p:sp>
        <p:nvSpPr>
          <p:cNvPr id="253" name="1. Ground control transmits…"/>
          <p:cNvSpPr txBox="1"/>
          <p:nvPr/>
        </p:nvSpPr>
        <p:spPr>
          <a:xfrm>
            <a:off x="-61151" y="4149095"/>
            <a:ext cx="492290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1. Ground control transmits </a:t>
            </a:r>
          </a:p>
          <a:p>
            <a:pPr>
              <a:defRPr sz="3000"/>
            </a:pPr>
            <a:r>
              <a:t>radio signal to satellite</a:t>
            </a:r>
          </a:p>
        </p:txBody>
      </p:sp>
      <p:sp>
        <p:nvSpPr>
          <p:cNvPr id="254" name="3. Satellite transmits…"/>
          <p:cNvSpPr txBox="1"/>
          <p:nvPr/>
        </p:nvSpPr>
        <p:spPr>
          <a:xfrm>
            <a:off x="9033573" y="4813300"/>
            <a:ext cx="3700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3. Satellite transmits </a:t>
            </a:r>
          </a:p>
          <a:p>
            <a:pPr>
              <a:defRPr sz="3000"/>
            </a:pPr>
            <a:r>
              <a:t>signal back to Earth</a:t>
            </a:r>
          </a:p>
        </p:txBody>
      </p:sp>
      <p:sp>
        <p:nvSpPr>
          <p:cNvPr id="255" name="4. Signal from satellite is received on Earth"/>
          <p:cNvSpPr txBox="1"/>
          <p:nvPr/>
        </p:nvSpPr>
        <p:spPr>
          <a:xfrm>
            <a:off x="4379023" y="8120391"/>
            <a:ext cx="45515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4. Signal from satellite is received on Earth</a:t>
            </a:r>
          </a:p>
        </p:txBody>
      </p:sp>
      <p:sp>
        <p:nvSpPr>
          <p:cNvPr id="256" name="2. Satellite receives and amplifies the signal, changing the frequency"/>
          <p:cNvSpPr txBox="1"/>
          <p:nvPr/>
        </p:nvSpPr>
        <p:spPr>
          <a:xfrm>
            <a:off x="7542514" y="2437771"/>
            <a:ext cx="5263994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2. Satellite receives and amplifies the signal, changing the frequency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3"/>
      <p:bldP build="whole" bldLvl="1" animBg="1" rev="0" advAuto="0" spid="253" grpId="1"/>
      <p:bldP build="whole" bldLvl="1" animBg="1" rev="0" advAuto="0" spid="255" grpId="4"/>
      <p:bldP build="whole" bldLvl="1" animBg="1" rev="0" advAuto="0" spid="25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stru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Instrumentation</a:t>
            </a:r>
          </a:p>
        </p:txBody>
      </p:sp>
      <p:sp>
        <p:nvSpPr>
          <p:cNvPr id="259" name="All satellites need scientific instruments to carry out their purpose.…"/>
          <p:cNvSpPr txBox="1"/>
          <p:nvPr/>
        </p:nvSpPr>
        <p:spPr>
          <a:xfrm>
            <a:off x="654484" y="1590774"/>
            <a:ext cx="1260117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100"/>
              </a:lnSpc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All satellites need scientific instruments to carry out their purpose. </a:t>
            </a:r>
          </a:p>
          <a:p>
            <a:pPr algn="l" defTabSz="457200">
              <a:lnSpc>
                <a:spcPts val="4100"/>
              </a:lnSpc>
              <a:defRPr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Here is are some examples of instruments:</a:t>
            </a:r>
          </a:p>
        </p:txBody>
      </p:sp>
      <p:grpSp>
        <p:nvGrpSpPr>
          <p:cNvPr id="263" name="Group"/>
          <p:cNvGrpSpPr/>
          <p:nvPr/>
        </p:nvGrpSpPr>
        <p:grpSpPr>
          <a:xfrm>
            <a:off x="485209" y="6939874"/>
            <a:ext cx="12034382" cy="965201"/>
            <a:chOff x="0" y="0"/>
            <a:chExt cx="12034381" cy="965200"/>
          </a:xfrm>
        </p:grpSpPr>
        <p:sp>
          <p:nvSpPr>
            <p:cNvPr id="260" name="Rectangle"/>
            <p:cNvSpPr/>
            <p:nvPr/>
          </p:nvSpPr>
          <p:spPr>
            <a:xfrm>
              <a:off x="782651" y="73468"/>
              <a:ext cx="11115598" cy="822400"/>
            </a:xfrm>
            <a:prstGeom prst="rect">
              <a:avLst/>
            </a:prstGeom>
            <a:solidFill>
              <a:srgbClr val="FFFFFF">
                <a:alpha val="5803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61" name="Internet Encoder: Used to broadcast the internet to people around the world."/>
            <p:cNvSpPr txBox="1"/>
            <p:nvPr/>
          </p:nvSpPr>
          <p:spPr>
            <a:xfrm>
              <a:off x="1244817" y="0"/>
              <a:ext cx="10789565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4400"/>
                </a:lnSpc>
                <a:spcBef>
                  <a:spcPts val="1200"/>
                </a:spcBef>
                <a:defRPr sz="2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Internet Encoder</a:t>
              </a:r>
              <a:r>
                <a:t>: Used to broadcast the internet to people around the world.</a:t>
              </a:r>
            </a:p>
          </p:txBody>
        </p:sp>
        <p:pic>
          <p:nvPicPr>
            <p:cNvPr id="262" name="icon-wifi.png" descr="icon-wifi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6199"/>
              <a:ext cx="812800" cy="81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7" name="Group"/>
          <p:cNvGrpSpPr/>
          <p:nvPr/>
        </p:nvGrpSpPr>
        <p:grpSpPr>
          <a:xfrm>
            <a:off x="485209" y="5576651"/>
            <a:ext cx="12034382" cy="965201"/>
            <a:chOff x="0" y="0"/>
            <a:chExt cx="12034381" cy="965200"/>
          </a:xfrm>
        </p:grpSpPr>
        <p:sp>
          <p:nvSpPr>
            <p:cNvPr id="264" name="Rectangle"/>
            <p:cNvSpPr/>
            <p:nvPr/>
          </p:nvSpPr>
          <p:spPr>
            <a:xfrm>
              <a:off x="782651" y="66600"/>
              <a:ext cx="11115598" cy="822401"/>
            </a:xfrm>
            <a:prstGeom prst="rect">
              <a:avLst/>
            </a:prstGeom>
            <a:solidFill>
              <a:srgbClr val="FFFFFF">
                <a:alpha val="5803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65" name="Infrared Camera:  Provides images of the clouds and weather systems in the Earth's atmosphere, for weather forecasting e.g."/>
            <p:cNvSpPr txBox="1"/>
            <p:nvPr/>
          </p:nvSpPr>
          <p:spPr>
            <a:xfrm>
              <a:off x="1244817" y="0"/>
              <a:ext cx="10789565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4400"/>
                </a:lnSpc>
                <a:spcBef>
                  <a:spcPts val="1200"/>
                </a:spcBef>
                <a:defRPr sz="2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Infrared Camera</a:t>
              </a:r>
              <a:r>
                <a:t>:  Provides images of the clouds and weather systems in the Earth's atmosphere, for weather forecasting e.g.</a:t>
              </a:r>
            </a:p>
          </p:txBody>
        </p:sp>
        <p:pic>
          <p:nvPicPr>
            <p:cNvPr id="266" name="icon-camera-red.png" descr="icon-camera-re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6199"/>
              <a:ext cx="812800" cy="81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1" name="Group"/>
          <p:cNvGrpSpPr/>
          <p:nvPr/>
        </p:nvGrpSpPr>
        <p:grpSpPr>
          <a:xfrm>
            <a:off x="487897" y="4276625"/>
            <a:ext cx="12034383" cy="965201"/>
            <a:chOff x="0" y="0"/>
            <a:chExt cx="12034381" cy="965200"/>
          </a:xfrm>
        </p:grpSpPr>
        <p:sp>
          <p:nvSpPr>
            <p:cNvPr id="268" name="Rectangle"/>
            <p:cNvSpPr/>
            <p:nvPr/>
          </p:nvSpPr>
          <p:spPr>
            <a:xfrm>
              <a:off x="782651" y="62445"/>
              <a:ext cx="11115598" cy="822401"/>
            </a:xfrm>
            <a:prstGeom prst="rect">
              <a:avLst/>
            </a:prstGeom>
            <a:solidFill>
              <a:srgbClr val="FFFFFF">
                <a:alpha val="5803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69" name="Optical Camera:  Provides images of the ground or clouds, for mapping or for monitoring natural disasters, e.g."/>
            <p:cNvSpPr txBox="1"/>
            <p:nvPr/>
          </p:nvSpPr>
          <p:spPr>
            <a:xfrm>
              <a:off x="1244817" y="0"/>
              <a:ext cx="10789565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4400"/>
                </a:lnSpc>
                <a:spcBef>
                  <a:spcPts val="1200"/>
                </a:spcBef>
                <a:defRPr sz="2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Optical Camera</a:t>
              </a:r>
              <a:r>
                <a:t>:  Provides images of the ground or clouds, for mapping or for monitoring natural disasters, e.g.</a:t>
              </a:r>
            </a:p>
          </p:txBody>
        </p:sp>
        <p:pic>
          <p:nvPicPr>
            <p:cNvPr id="270" name="icon-camera-blue.png" descr="icon-camera-blu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7245"/>
              <a:ext cx="812800" cy="81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" name="Group"/>
          <p:cNvGrpSpPr/>
          <p:nvPr/>
        </p:nvGrpSpPr>
        <p:grpSpPr>
          <a:xfrm>
            <a:off x="482521" y="2976599"/>
            <a:ext cx="12039759" cy="965201"/>
            <a:chOff x="0" y="0"/>
            <a:chExt cx="12039758" cy="965200"/>
          </a:xfrm>
        </p:grpSpPr>
        <p:sp>
          <p:nvSpPr>
            <p:cNvPr id="272" name="Rectangle"/>
            <p:cNvSpPr/>
            <p:nvPr/>
          </p:nvSpPr>
          <p:spPr>
            <a:xfrm>
              <a:off x="788027" y="58700"/>
              <a:ext cx="11115599" cy="822400"/>
            </a:xfrm>
            <a:prstGeom prst="rect">
              <a:avLst/>
            </a:prstGeom>
            <a:solidFill>
              <a:srgbClr val="FFFFFF">
                <a:alpha val="5803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73" name="Atomic Clock: A very accurate clock, required by navigation satellites to measure the time very precisely."/>
            <p:cNvSpPr txBox="1"/>
            <p:nvPr/>
          </p:nvSpPr>
          <p:spPr>
            <a:xfrm>
              <a:off x="1250193" y="0"/>
              <a:ext cx="10789566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4400"/>
                </a:lnSpc>
                <a:spcBef>
                  <a:spcPts val="1200"/>
                </a:spcBef>
                <a:defRPr sz="2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Atomic Clock</a:t>
              </a:r>
              <a:r>
                <a:t>: A very accurate clock, required by navigation satellites to measure the time very precisely.</a:t>
              </a:r>
            </a:p>
          </p:txBody>
        </p:sp>
        <p:pic>
          <p:nvPicPr>
            <p:cNvPr id="274" name="icon-time.png" descr="icon-tim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63499"/>
              <a:ext cx="812800" cy="81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9" name="Group"/>
          <p:cNvGrpSpPr/>
          <p:nvPr/>
        </p:nvGrpSpPr>
        <p:grpSpPr>
          <a:xfrm>
            <a:off x="485209" y="8332632"/>
            <a:ext cx="12034382" cy="965201"/>
            <a:chOff x="0" y="0"/>
            <a:chExt cx="12034381" cy="965200"/>
          </a:xfrm>
        </p:grpSpPr>
        <p:sp>
          <p:nvSpPr>
            <p:cNvPr id="276" name="Rectangle"/>
            <p:cNvSpPr/>
            <p:nvPr/>
          </p:nvSpPr>
          <p:spPr>
            <a:xfrm>
              <a:off x="782651" y="76199"/>
              <a:ext cx="11115598" cy="822401"/>
            </a:xfrm>
            <a:prstGeom prst="rect">
              <a:avLst/>
            </a:prstGeom>
            <a:solidFill>
              <a:srgbClr val="FFFFFF">
                <a:alpha val="5803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77" name="Radio Dish: Used for controlling the satellite and transmitting data to the ground"/>
            <p:cNvSpPr txBox="1"/>
            <p:nvPr/>
          </p:nvSpPr>
          <p:spPr>
            <a:xfrm>
              <a:off x="1244817" y="0"/>
              <a:ext cx="10789565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4400"/>
                </a:lnSpc>
                <a:spcBef>
                  <a:spcPts val="1200"/>
                </a:spcBef>
                <a:defRPr sz="25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Radio Dish</a:t>
              </a:r>
              <a:r>
                <a:t>: Used for controlling the satellite and transmitting data to the ground</a:t>
              </a:r>
            </a:p>
          </p:txBody>
        </p:sp>
        <p:pic>
          <p:nvPicPr>
            <p:cNvPr id="278" name="media-satellite-dish-with-signal_318-38422.jpg" descr="media-satellite-dish-with-signal_318-38422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76199"/>
              <a:ext cx="812800" cy="81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  <p:bldP build="whole" bldLvl="1" animBg="1" rev="0" advAuto="0" spid="279" grpId="5"/>
      <p:bldP build="whole" bldLvl="1" animBg="1" rev="0" advAuto="0" spid="271" grpId="2"/>
      <p:bldP build="whole" bldLvl="1" animBg="1" rev="0" advAuto="0" spid="267" grpId="3"/>
      <p:bldP build="whole" bldLvl="1" animBg="1" rev="0" advAuto="0" spid="26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ower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Power Sources</a:t>
            </a:r>
          </a:p>
        </p:txBody>
      </p:sp>
      <p:sp>
        <p:nvSpPr>
          <p:cNvPr id="282" name="All satellites require electricity to run. The more instruments onboard, the more power a satellite will require. Here are some possible power sources:"/>
          <p:cNvSpPr txBox="1"/>
          <p:nvPr/>
        </p:nvSpPr>
        <p:spPr>
          <a:xfrm>
            <a:off x="578284" y="1635224"/>
            <a:ext cx="12247365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defRPr sz="3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All satellites require electricity to run. The more instruments onboard, the more power a satellite will require. Here are some possible power sources:</a:t>
            </a:r>
          </a:p>
        </p:txBody>
      </p:sp>
      <p:grpSp>
        <p:nvGrpSpPr>
          <p:cNvPr id="285" name="Group"/>
          <p:cNvGrpSpPr/>
          <p:nvPr/>
        </p:nvGrpSpPr>
        <p:grpSpPr>
          <a:xfrm>
            <a:off x="6531719" y="4038599"/>
            <a:ext cx="5974243" cy="1689101"/>
            <a:chOff x="0" y="0"/>
            <a:chExt cx="5974241" cy="1689100"/>
          </a:xfrm>
        </p:grpSpPr>
        <p:pic>
          <p:nvPicPr>
            <p:cNvPr id="283" name="Screenshot 2018-11-24 at 10.25.58.png" descr="Screenshot 2018-11-24 at 10.25.58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700"/>
              <a:ext cx="2914913" cy="166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4" name="Mounted solar panels:…"/>
            <p:cNvSpPr txBox="1"/>
            <p:nvPr/>
          </p:nvSpPr>
          <p:spPr>
            <a:xfrm>
              <a:off x="3225322" y="-1"/>
              <a:ext cx="2748920" cy="168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defRPr sz="18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Mounted solar panels: </a:t>
              </a:r>
            </a:p>
            <a:p>
              <a:pPr algn="just">
                <a:defRPr sz="1800"/>
              </a:pPr>
              <a:r>
                <a:t>Cover the surface of satellite, collecting sunlight to provide power.</a:t>
              </a:r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180544" y="6722631"/>
            <a:ext cx="6092389" cy="1710942"/>
            <a:chOff x="0" y="0"/>
            <a:chExt cx="6092388" cy="1710940"/>
          </a:xfrm>
        </p:grpSpPr>
        <p:pic>
          <p:nvPicPr>
            <p:cNvPr id="286" name="Screenshot 2018-11-24 at 10.26.16.png" descr="Screenshot 2018-11-24 at 10.26.1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3778"/>
            <a:stretch>
              <a:fillRect/>
            </a:stretch>
          </p:blipFill>
          <p:spPr>
            <a:xfrm>
              <a:off x="2927126" y="0"/>
              <a:ext cx="3165263" cy="1710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7" name="RTG:Uses nuclear technology to provide power. Due to safety concerns, it can't be used in low-Earth orbit."/>
            <p:cNvSpPr txBox="1"/>
            <p:nvPr/>
          </p:nvSpPr>
          <p:spPr>
            <a:xfrm>
              <a:off x="0" y="10914"/>
              <a:ext cx="2748920" cy="168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defRPr sz="1800"/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RTG</a:t>
              </a:r>
              <a:r>
                <a:t>:Uses nuclear technology to provide power. Due to safety concerns, it can't be used in low-Earth orbit.</a:t>
              </a:r>
            </a:p>
          </p:txBody>
        </p:sp>
      </p:grpSp>
      <p:grpSp>
        <p:nvGrpSpPr>
          <p:cNvPr id="291" name="Group"/>
          <p:cNvGrpSpPr/>
          <p:nvPr/>
        </p:nvGrpSpPr>
        <p:grpSpPr>
          <a:xfrm>
            <a:off x="6565255" y="6709506"/>
            <a:ext cx="5940707" cy="1724148"/>
            <a:chOff x="0" y="0"/>
            <a:chExt cx="5940705" cy="1724146"/>
          </a:xfrm>
        </p:grpSpPr>
        <p:pic>
          <p:nvPicPr>
            <p:cNvPr id="289" name="Screenshot 2018-11-24 at 10.26.09.png" descr="Screenshot 2018-11-24 at 10.26.09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032"/>
              <a:ext cx="2914913" cy="17111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0" name="Batteries: Stores power from solar panels to allow operation when not in sunlight."/>
            <p:cNvSpPr txBox="1"/>
            <p:nvPr/>
          </p:nvSpPr>
          <p:spPr>
            <a:xfrm>
              <a:off x="3191786" y="0"/>
              <a:ext cx="2748920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defRPr sz="18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Batteries</a:t>
              </a:r>
              <a:r>
                <a:t>: Stores power from solar panels to allow operation when not in sunlight.</a:t>
              </a: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180544" y="4032249"/>
            <a:ext cx="6092115" cy="1689101"/>
            <a:chOff x="0" y="0"/>
            <a:chExt cx="6092113" cy="1689100"/>
          </a:xfrm>
        </p:grpSpPr>
        <p:pic>
          <p:nvPicPr>
            <p:cNvPr id="292" name="Screenshot 2018-11-24 at 10.25.52.png" descr="Screenshot 2018-11-24 at 10.25.5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884" t="0" r="3884" b="0"/>
            <a:stretch>
              <a:fillRect/>
            </a:stretch>
          </p:blipFill>
          <p:spPr>
            <a:xfrm>
              <a:off x="2935460" y="12700"/>
              <a:ext cx="3156654" cy="1663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" name="Deployed solar panels:…"/>
            <p:cNvSpPr txBox="1"/>
            <p:nvPr/>
          </p:nvSpPr>
          <p:spPr>
            <a:xfrm>
              <a:off x="0" y="-1"/>
              <a:ext cx="2748920" cy="168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defRPr sz="18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Deployed solar panels: </a:t>
              </a:r>
            </a:p>
            <a:p>
              <a:pPr algn="just">
                <a:defRPr sz="1800"/>
              </a:pPr>
              <a:r>
                <a:t>Extend from edge of satellite, collecting sunlight to provide power.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3"/>
      <p:bldP build="whole" bldLvl="1" animBg="1" rev="0" advAuto="0" spid="294" grpId="1"/>
      <p:bldP build="whole" bldLvl="1" animBg="1" rev="0" advAuto="0" spid="291" grpId="4"/>
      <p:bldP build="whole" bldLvl="1" animBg="1" rev="0" advAuto="0" spid="28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atellite Orbi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Satellite Orbits</a:t>
            </a:r>
          </a:p>
        </p:txBody>
      </p:sp>
      <p:pic>
        <p:nvPicPr>
          <p:cNvPr id="297" name="orbits_no-text-small.png" descr="orbits_no-text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545321"/>
            <a:ext cx="13004800" cy="396875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atellites orbit Earth at different heights, speeds, and paths."/>
          <p:cNvSpPr txBox="1"/>
          <p:nvPr/>
        </p:nvSpPr>
        <p:spPr>
          <a:xfrm>
            <a:off x="620699" y="1498600"/>
            <a:ext cx="1132816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300"/>
            </a:lvl1pPr>
          </a:lstStyle>
          <a:p>
            <a:pPr/>
            <a:r>
              <a:t>Satellites orbit Earth at different heights, speeds, and paths. </a:t>
            </a:r>
          </a:p>
        </p:txBody>
      </p:sp>
      <p:grpSp>
        <p:nvGrpSpPr>
          <p:cNvPr id="301" name="Group"/>
          <p:cNvGrpSpPr/>
          <p:nvPr/>
        </p:nvGrpSpPr>
        <p:grpSpPr>
          <a:xfrm>
            <a:off x="102381" y="1762521"/>
            <a:ext cx="8620690" cy="5042485"/>
            <a:chOff x="0" y="0"/>
            <a:chExt cx="8620689" cy="5042483"/>
          </a:xfrm>
        </p:grpSpPr>
        <p:sp>
          <p:nvSpPr>
            <p:cNvPr id="299" name="Highly-elliptical orbit"/>
            <p:cNvSpPr txBox="1"/>
            <p:nvPr/>
          </p:nvSpPr>
          <p:spPr>
            <a:xfrm>
              <a:off x="0" y="1185578"/>
              <a:ext cx="260045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FE4434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Highly-elliptical orbit</a:t>
              </a:r>
            </a:p>
          </p:txBody>
        </p:sp>
        <p:sp>
          <p:nvSpPr>
            <p:cNvPr id="300" name="Oval"/>
            <p:cNvSpPr/>
            <p:nvPr/>
          </p:nvSpPr>
          <p:spPr>
            <a:xfrm rot="12588148">
              <a:off x="2455721" y="1323766"/>
              <a:ext cx="5964211" cy="2394952"/>
            </a:xfrm>
            <a:prstGeom prst="ellipse">
              <a:avLst/>
            </a:prstGeom>
            <a:noFill/>
            <a:ln w="165100" cap="flat">
              <a:solidFill>
                <a:schemeClr val="accent5">
                  <a:lumOff val="7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46416" y="3190716"/>
            <a:ext cx="12911968" cy="3234872"/>
            <a:chOff x="0" y="0"/>
            <a:chExt cx="12911966" cy="3234870"/>
          </a:xfrm>
        </p:grpSpPr>
        <p:sp>
          <p:nvSpPr>
            <p:cNvPr id="302" name="Geostationary Orbit"/>
            <p:cNvSpPr txBox="1"/>
            <p:nvPr/>
          </p:nvSpPr>
          <p:spPr>
            <a:xfrm>
              <a:off x="854064" y="2011633"/>
              <a:ext cx="250393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03B0D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Geostationary Orbit</a:t>
              </a:r>
            </a:p>
          </p:txBody>
        </p:sp>
        <p:sp>
          <p:nvSpPr>
            <p:cNvPr id="303" name="Oval"/>
            <p:cNvSpPr/>
            <p:nvPr/>
          </p:nvSpPr>
          <p:spPr>
            <a:xfrm>
              <a:off x="0" y="0"/>
              <a:ext cx="12911967" cy="3234871"/>
            </a:xfrm>
            <a:prstGeom prst="ellipse">
              <a:avLst/>
            </a:prstGeom>
            <a:noFill/>
            <a:ln w="165100" cap="flat">
              <a:solidFill>
                <a:schemeClr val="accent2">
                  <a:satOff val="-5186"/>
                  <a:lumOff val="-12389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308" name="Group"/>
          <p:cNvGrpSpPr/>
          <p:nvPr/>
        </p:nvGrpSpPr>
        <p:grpSpPr>
          <a:xfrm>
            <a:off x="4265600" y="3602150"/>
            <a:ext cx="3333463" cy="2271146"/>
            <a:chOff x="0" y="0"/>
            <a:chExt cx="3333462" cy="2271145"/>
          </a:xfrm>
        </p:grpSpPr>
        <p:sp>
          <p:nvSpPr>
            <p:cNvPr id="305" name="Low-earth orbit"/>
            <p:cNvSpPr txBox="1"/>
            <p:nvPr/>
          </p:nvSpPr>
          <p:spPr>
            <a:xfrm>
              <a:off x="0" y="0"/>
              <a:ext cx="1962912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7D6FB2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Low-earth orbit</a:t>
              </a:r>
            </a:p>
          </p:txBody>
        </p:sp>
        <p:sp>
          <p:nvSpPr>
            <p:cNvPr id="306" name="Oval"/>
            <p:cNvSpPr/>
            <p:nvPr/>
          </p:nvSpPr>
          <p:spPr>
            <a:xfrm rot="16200000">
              <a:off x="1307605" y="913332"/>
              <a:ext cx="1912247" cy="803380"/>
            </a:xfrm>
            <a:prstGeom prst="ellipse">
              <a:avLst/>
            </a:prstGeom>
            <a:noFill/>
            <a:ln w="165100" cap="flat">
              <a:solidFill>
                <a:srgbClr val="7A6FA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307" name="Oval"/>
            <p:cNvSpPr/>
            <p:nvPr/>
          </p:nvSpPr>
          <p:spPr>
            <a:xfrm rot="19616537">
              <a:off x="1356876" y="913332"/>
              <a:ext cx="1912248" cy="803380"/>
            </a:xfrm>
            <a:prstGeom prst="ellipse">
              <a:avLst/>
            </a:prstGeom>
            <a:noFill/>
            <a:ln w="165100" cap="flat">
              <a:solidFill>
                <a:srgbClr val="7A6FA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312" name="Group"/>
          <p:cNvGrpSpPr/>
          <p:nvPr/>
        </p:nvGrpSpPr>
        <p:grpSpPr>
          <a:xfrm>
            <a:off x="152260" y="6754343"/>
            <a:ext cx="12700280" cy="2608336"/>
            <a:chOff x="0" y="0"/>
            <a:chExt cx="12700279" cy="2608334"/>
          </a:xfrm>
        </p:grpSpPr>
        <p:sp>
          <p:nvSpPr>
            <p:cNvPr id="309" name="- See the surface of the Earth in high detail…"/>
            <p:cNvSpPr txBox="1"/>
            <p:nvPr/>
          </p:nvSpPr>
          <p:spPr>
            <a:xfrm>
              <a:off x="352679" y="1211334"/>
              <a:ext cx="12347601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just">
                <a:spcBef>
                  <a:spcPts val="1300"/>
                </a:spcBef>
                <a:defRPr sz="2000">
                  <a:solidFill>
                    <a:srgbClr val="7D6EB2"/>
                  </a:solidFill>
                </a:defRPr>
              </a:pPr>
              <a:r>
                <a:t>- See the surface of the Earth in high detail</a:t>
              </a:r>
            </a:p>
            <a:p>
              <a:pPr algn="just">
                <a:spcBef>
                  <a:spcPts val="800"/>
                </a:spcBef>
                <a:defRPr sz="2000">
                  <a:solidFill>
                    <a:srgbClr val="7D6EB2"/>
                  </a:solidFill>
                </a:defRPr>
              </a:pPr>
              <a:r>
                <a:t>- Pass over a different part of the Earth in each orbit.</a:t>
              </a:r>
            </a:p>
            <a:p>
              <a:pPr algn="just">
                <a:spcBef>
                  <a:spcPts val="1300"/>
                </a:spcBef>
                <a:defRPr sz="2000">
                  <a:solidFill>
                    <a:srgbClr val="7D6EB2"/>
                  </a:solidFill>
                </a:defRPr>
              </a:pPr>
              <a:r>
                <a:t>- Cheaper than other orbits and they can be reached for repairs. </a:t>
              </a:r>
            </a:p>
          </p:txBody>
        </p:sp>
        <p:sp>
          <p:nvSpPr>
            <p:cNvPr id="310" name="Altitude: 400km"/>
            <p:cNvSpPr txBox="1"/>
            <p:nvPr/>
          </p:nvSpPr>
          <p:spPr>
            <a:xfrm>
              <a:off x="0" y="0"/>
              <a:ext cx="203835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7D6FB2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Altitude: 400km</a:t>
              </a:r>
            </a:p>
          </p:txBody>
        </p:sp>
        <p:sp>
          <p:nvSpPr>
            <p:cNvPr id="311" name="Period: 90 mins"/>
            <p:cNvSpPr txBox="1"/>
            <p:nvPr/>
          </p:nvSpPr>
          <p:spPr>
            <a:xfrm>
              <a:off x="35687" y="472248"/>
              <a:ext cx="1966977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7D6FB2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Period: 90 mins</a:t>
              </a:r>
            </a:p>
          </p:txBody>
        </p:sp>
      </p:grpSp>
      <p:grpSp>
        <p:nvGrpSpPr>
          <p:cNvPr id="316" name="Group"/>
          <p:cNvGrpSpPr/>
          <p:nvPr/>
        </p:nvGrpSpPr>
        <p:grpSpPr>
          <a:xfrm>
            <a:off x="154127" y="6762779"/>
            <a:ext cx="12696546" cy="2551186"/>
            <a:chOff x="0" y="0"/>
            <a:chExt cx="12696544" cy="2551184"/>
          </a:xfrm>
        </p:grpSpPr>
        <p:sp>
          <p:nvSpPr>
            <p:cNvPr id="313" name="- Higher above the Earth than low-Earth orbits, but lower than geostationary orbits.…"/>
            <p:cNvSpPr txBox="1"/>
            <p:nvPr/>
          </p:nvSpPr>
          <p:spPr>
            <a:xfrm>
              <a:off x="348943" y="1217684"/>
              <a:ext cx="12347602" cy="133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spcBef>
                  <a:spcPts val="800"/>
                </a:spcBef>
                <a:defRPr sz="2000">
                  <a:solidFill>
                    <a:srgbClr val="69C590"/>
                  </a:solidFill>
                </a:defRPr>
              </a:pPr>
              <a:r>
                <a:t>- Higher above the Earth than low-Earth orbits, but lower than geostationary orbits. </a:t>
              </a:r>
            </a:p>
            <a:p>
              <a:pPr algn="just">
                <a:spcBef>
                  <a:spcPts val="800"/>
                </a:spcBef>
                <a:defRPr sz="2000">
                  <a:solidFill>
                    <a:srgbClr val="69C590"/>
                  </a:solidFill>
                </a:defRPr>
              </a:pPr>
              <a:r>
                <a:t>- Cover a different part of Earth in each orbit. </a:t>
              </a:r>
            </a:p>
            <a:p>
              <a:pPr algn="just">
                <a:spcBef>
                  <a:spcPts val="800"/>
                </a:spcBef>
                <a:defRPr sz="2000">
                  <a:solidFill>
                    <a:srgbClr val="69C590"/>
                  </a:solidFill>
                </a:defRPr>
              </a:pPr>
              <a:r>
                <a:t>- See a larger area in less detail than low-Earth orbits.</a:t>
              </a:r>
            </a:p>
          </p:txBody>
        </p:sp>
        <p:sp>
          <p:nvSpPr>
            <p:cNvPr id="314" name="Altitude: 2,000km"/>
            <p:cNvSpPr txBox="1"/>
            <p:nvPr/>
          </p:nvSpPr>
          <p:spPr>
            <a:xfrm>
              <a:off x="0" y="0"/>
              <a:ext cx="226390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69C590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Altitude: 2,000km</a:t>
              </a:r>
            </a:p>
          </p:txBody>
        </p:sp>
        <p:sp>
          <p:nvSpPr>
            <p:cNvPr id="315" name="Period: 2 hours"/>
            <p:cNvSpPr txBox="1"/>
            <p:nvPr/>
          </p:nvSpPr>
          <p:spPr>
            <a:xfrm>
              <a:off x="50874" y="472248"/>
              <a:ext cx="192913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69C590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Period: 2 hours</a:t>
              </a: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150990" y="6762779"/>
            <a:ext cx="12702820" cy="2099739"/>
            <a:chOff x="0" y="0"/>
            <a:chExt cx="12702819" cy="2099737"/>
          </a:xfrm>
        </p:grpSpPr>
        <p:sp>
          <p:nvSpPr>
            <p:cNvPr id="317" name="- Stay above the same location on Earth near the equator and complete a full orbit in 24 hours.…"/>
            <p:cNvSpPr txBox="1"/>
            <p:nvPr/>
          </p:nvSpPr>
          <p:spPr>
            <a:xfrm>
              <a:off x="355219" y="1210737"/>
              <a:ext cx="12347601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just">
                <a:spcBef>
                  <a:spcPts val="800"/>
                </a:spcBef>
                <a:defRPr sz="2000">
                  <a:solidFill>
                    <a:srgbClr val="03B0D8"/>
                  </a:solidFill>
                </a:defRPr>
              </a:pPr>
              <a:r>
                <a:t>- Stay above the same location on Earth near the equator and complete a full orbit in 24 hours. </a:t>
              </a:r>
            </a:p>
            <a:p>
              <a:pPr algn="just">
                <a:spcBef>
                  <a:spcPts val="800"/>
                </a:spcBef>
                <a:defRPr sz="2000">
                  <a:solidFill>
                    <a:srgbClr val="03B0D8"/>
                  </a:solidFill>
                </a:defRPr>
              </a:pPr>
              <a:r>
                <a:t>- Much higher above the Earth's surface than other orbits, so can see the entire hemisphere in less detail.</a:t>
              </a:r>
            </a:p>
          </p:txBody>
        </p:sp>
        <p:sp>
          <p:nvSpPr>
            <p:cNvPr id="318" name="Altitude: 37,786km"/>
            <p:cNvSpPr txBox="1"/>
            <p:nvPr/>
          </p:nvSpPr>
          <p:spPr>
            <a:xfrm>
              <a:off x="0" y="0"/>
              <a:ext cx="241427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03B0D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Altitude: 37,786km</a:t>
              </a:r>
            </a:p>
          </p:txBody>
        </p:sp>
        <p:sp>
          <p:nvSpPr>
            <p:cNvPr id="319" name="Period: 24 hours"/>
            <p:cNvSpPr txBox="1"/>
            <p:nvPr/>
          </p:nvSpPr>
          <p:spPr>
            <a:xfrm>
              <a:off x="38100" y="467481"/>
              <a:ext cx="2079498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03B0D8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Period: 24 hours</a:t>
              </a:r>
            </a:p>
          </p:txBody>
        </p:sp>
      </p:grpSp>
      <p:grpSp>
        <p:nvGrpSpPr>
          <p:cNvPr id="323" name="Group"/>
          <p:cNvGrpSpPr/>
          <p:nvPr/>
        </p:nvGrpSpPr>
        <p:grpSpPr>
          <a:xfrm>
            <a:off x="3630279" y="3998413"/>
            <a:ext cx="8099874" cy="1605651"/>
            <a:chOff x="0" y="0"/>
            <a:chExt cx="8099872" cy="1605649"/>
          </a:xfrm>
        </p:grpSpPr>
        <p:sp>
          <p:nvSpPr>
            <p:cNvPr id="321" name="Medium-earth orbit"/>
            <p:cNvSpPr txBox="1"/>
            <p:nvPr/>
          </p:nvSpPr>
          <p:spPr>
            <a:xfrm>
              <a:off x="5651820" y="0"/>
              <a:ext cx="244805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69C590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Medium-earth orbit</a:t>
              </a:r>
            </a:p>
          </p:txBody>
        </p:sp>
        <p:sp>
          <p:nvSpPr>
            <p:cNvPr id="322" name="Oval"/>
            <p:cNvSpPr/>
            <p:nvPr/>
          </p:nvSpPr>
          <p:spPr>
            <a:xfrm>
              <a:off x="0" y="178334"/>
              <a:ext cx="5697122" cy="1427316"/>
            </a:xfrm>
            <a:prstGeom prst="ellipse">
              <a:avLst/>
            </a:prstGeom>
            <a:noFill/>
            <a:ln w="165100" cap="flat">
              <a:solidFill>
                <a:srgbClr val="80C29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142211" y="6762779"/>
            <a:ext cx="12720378" cy="2559051"/>
            <a:chOff x="0" y="0"/>
            <a:chExt cx="12720377" cy="2559050"/>
          </a:xfrm>
        </p:grpSpPr>
        <p:sp>
          <p:nvSpPr>
            <p:cNvPr id="324" name="Elliptical orbit that is closer to the Earth at one point in their orbit than anothe…"/>
            <p:cNvSpPr txBox="1"/>
            <p:nvPr/>
          </p:nvSpPr>
          <p:spPr>
            <a:xfrm>
              <a:off x="372776" y="1225550"/>
              <a:ext cx="12347602" cy="133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261055" indent="-261055" algn="just">
                <a:spcBef>
                  <a:spcPts val="800"/>
                </a:spcBef>
                <a:buSzPct val="90000"/>
                <a:buChar char="-"/>
                <a:defRPr sz="2000">
                  <a:solidFill>
                    <a:srgbClr val="FE4434"/>
                  </a:solidFill>
                </a:defRPr>
              </a:pPr>
              <a:r>
                <a:t>Elliptical orbit that is closer to the Earth at one point in their orbit than anothe</a:t>
              </a:r>
            </a:p>
            <a:p>
              <a:pPr marL="261055" indent="-261055" algn="just">
                <a:spcBef>
                  <a:spcPts val="800"/>
                </a:spcBef>
                <a:buSzPct val="90000"/>
                <a:buChar char="-"/>
                <a:defRPr sz="2000">
                  <a:solidFill>
                    <a:srgbClr val="FE4434"/>
                  </a:solidFill>
                </a:defRPr>
              </a:pPr>
              <a:r>
                <a:t>Useful for covering areas including polar regions. </a:t>
              </a:r>
            </a:p>
            <a:p>
              <a:pPr algn="just">
                <a:spcBef>
                  <a:spcPts val="800"/>
                </a:spcBef>
                <a:defRPr sz="2000">
                  <a:solidFill>
                    <a:srgbClr val="FE4434"/>
                  </a:solidFill>
                </a:defRPr>
              </a:pPr>
              <a:r>
                <a:t>- More than one satellite can be used for continuous coverage of an area.</a:t>
              </a:r>
            </a:p>
          </p:txBody>
        </p:sp>
        <p:sp>
          <p:nvSpPr>
            <p:cNvPr id="325" name="Altitude: 20,000km"/>
            <p:cNvSpPr txBox="1"/>
            <p:nvPr/>
          </p:nvSpPr>
          <p:spPr>
            <a:xfrm>
              <a:off x="0" y="0"/>
              <a:ext cx="241427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FE4434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Altitude: 20,000km</a:t>
              </a:r>
            </a:p>
          </p:txBody>
        </p:sp>
        <p:sp>
          <p:nvSpPr>
            <p:cNvPr id="326" name="Period: 12 hours"/>
            <p:cNvSpPr txBox="1"/>
            <p:nvPr/>
          </p:nvSpPr>
          <p:spPr>
            <a:xfrm>
              <a:off x="40385" y="471978"/>
              <a:ext cx="2079499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spcBef>
                  <a:spcPts val="4200"/>
                </a:spcBef>
                <a:defRPr sz="2000">
                  <a:solidFill>
                    <a:srgbClr val="FE4434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Period: 12 hours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  <p:bldP build="whole" bldLvl="1" animBg="1" rev="0" advAuto="0" spid="320" grpId="9"/>
      <p:bldP build="whole" bldLvl="1" animBg="1" rev="0" advAuto="0" spid="308" grpId="4"/>
      <p:bldP build="whole" bldLvl="1" animBg="1" rev="0" advAuto="0" spid="320" grpId="12"/>
      <p:bldP build="whole" bldLvl="1" animBg="1" rev="0" advAuto="0" spid="301" grpId="13"/>
      <p:bldP build="whole" bldLvl="1" animBg="1" rev="0" advAuto="0" spid="304" grpId="10"/>
      <p:bldP build="whole" bldLvl="1" animBg="1" rev="0" advAuto="0" spid="304" grpId="11"/>
      <p:bldP build="whole" bldLvl="1" animBg="1" rev="0" advAuto="0" spid="316" grpId="5"/>
      <p:bldP build="whole" bldLvl="1" animBg="1" rev="0" advAuto="0" spid="316" grpId="8"/>
      <p:bldP build="whole" bldLvl="1" animBg="1" rev="0" advAuto="0" spid="323" grpId="6"/>
      <p:bldP build="whole" bldLvl="1" animBg="1" rev="0" advAuto="0" spid="323" grpId="7"/>
      <p:bldP build="whole" bldLvl="1" animBg="1" rev="0" advAuto="0" spid="312" grpId="2"/>
      <p:bldP build="whole" bldLvl="1" animBg="1" rev="0" advAuto="0" spid="312" grpId="3"/>
      <p:bldP build="whole" bldLvl="1" animBg="1" rev="0" advAuto="0" spid="327" grpId="1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Launching a Satell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Launching a Satellite</a:t>
            </a:r>
          </a:p>
        </p:txBody>
      </p:sp>
      <p:sp>
        <p:nvSpPr>
          <p:cNvPr id="332" name="Launching satellites is a very complex business which involves years of hard work and a lot of money. A few things that must be taken into account are:"/>
          <p:cNvSpPr txBox="1"/>
          <p:nvPr/>
        </p:nvSpPr>
        <p:spPr>
          <a:xfrm>
            <a:off x="618342" y="1447800"/>
            <a:ext cx="1197439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000"/>
              </a:lnSpc>
              <a:spcBef>
                <a:spcPts val="1200"/>
              </a:spcBef>
              <a:defRPr sz="3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Launching satellites is a very complex business which involves years of hard work and a lot of money. A few things that must be taken into account are: </a:t>
            </a:r>
          </a:p>
        </p:txBody>
      </p:sp>
      <p:sp>
        <p:nvSpPr>
          <p:cNvPr id="333" name="2. Two main forces act on a rocket: Thrust upwards and Weight downwards"/>
          <p:cNvSpPr txBox="1"/>
          <p:nvPr/>
        </p:nvSpPr>
        <p:spPr>
          <a:xfrm>
            <a:off x="452536" y="5795804"/>
            <a:ext cx="77771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ts val="4400"/>
              </a:lnSpc>
              <a:spcBef>
                <a:spcPts val="1200"/>
              </a:spcBef>
              <a:defRPr sz="2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2. Two main forces act on a rocket: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Thrust</a:t>
            </a:r>
            <a:r>
              <a:t> upwards and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Weight</a:t>
            </a:r>
            <a:r>
              <a:t> downwards</a:t>
            </a:r>
          </a:p>
        </p:txBody>
      </p:sp>
      <p:sp>
        <p:nvSpPr>
          <p:cNvPr id="334" name="3. The heavier a satellite the more thrust is needed to launch it into orbit."/>
          <p:cNvSpPr txBox="1"/>
          <p:nvPr/>
        </p:nvSpPr>
        <p:spPr>
          <a:xfrm>
            <a:off x="465236" y="7544356"/>
            <a:ext cx="77517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4400"/>
              </a:lnSpc>
              <a:spcBef>
                <a:spcPts val="1200"/>
              </a:spcBef>
              <a:defRPr sz="2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3. The heavier a satellite the more thrust is needed to launch it into orbit.</a:t>
            </a:r>
          </a:p>
        </p:txBody>
      </p:sp>
      <p:pic>
        <p:nvPicPr>
          <p:cNvPr id="335" name="soyuz-153929_1280.png" descr="soyuz-153929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2560" y="3006645"/>
            <a:ext cx="3071456" cy="614291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1. The rocket must be large enough to carry the satellite (also called the “payload”)"/>
          <p:cNvSpPr txBox="1"/>
          <p:nvPr/>
        </p:nvSpPr>
        <p:spPr>
          <a:xfrm>
            <a:off x="465236" y="4034552"/>
            <a:ext cx="77517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4400"/>
              </a:lnSpc>
              <a:spcBef>
                <a:spcPts val="1200"/>
              </a:spcBef>
              <a:defRPr sz="2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1. The rocket must be large enough to carry the satellite (also called the “payload”) </a:t>
            </a:r>
          </a:p>
        </p:txBody>
      </p:sp>
      <p:sp>
        <p:nvSpPr>
          <p:cNvPr id="337" name="Line"/>
          <p:cNvSpPr/>
          <p:nvPr/>
        </p:nvSpPr>
        <p:spPr>
          <a:xfrm flipV="1">
            <a:off x="10210800" y="3860800"/>
            <a:ext cx="0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38" name="Line"/>
          <p:cNvSpPr/>
          <p:nvPr/>
        </p:nvSpPr>
        <p:spPr>
          <a:xfrm>
            <a:off x="10210800" y="6230501"/>
            <a:ext cx="0" cy="127000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39" name="Thrust"/>
          <p:cNvSpPr txBox="1"/>
          <p:nvPr/>
        </p:nvSpPr>
        <p:spPr>
          <a:xfrm>
            <a:off x="10396187" y="4184649"/>
            <a:ext cx="18909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cap="all" spc="479" sz="3000"/>
            </a:lvl1pPr>
          </a:lstStyle>
          <a:p>
            <a:pPr/>
            <a:r>
              <a:t>Thrust</a:t>
            </a:r>
          </a:p>
        </p:txBody>
      </p:sp>
      <p:sp>
        <p:nvSpPr>
          <p:cNvPr id="340" name="Weight"/>
          <p:cNvSpPr txBox="1"/>
          <p:nvPr/>
        </p:nvSpPr>
        <p:spPr>
          <a:xfrm>
            <a:off x="10396187" y="6554351"/>
            <a:ext cx="195491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cap="all" spc="479" sz="3000"/>
            </a:lvl1pPr>
          </a:lstStyle>
          <a:p>
            <a:pPr/>
            <a:r>
              <a:t>Weight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atellite Examples (EARTH OBSERVATION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28" sz="3300"/>
            </a:lvl1pPr>
          </a:lstStyle>
          <a:p>
            <a:pPr/>
            <a:r>
              <a:t>Satellite Examples (EARTH OBSERVATION)</a:t>
            </a:r>
          </a:p>
        </p:txBody>
      </p:sp>
      <p:sp>
        <p:nvSpPr>
          <p:cNvPr id="343" name="Atmosphere and ocean monitoring…"/>
          <p:cNvSpPr txBox="1"/>
          <p:nvPr>
            <p:ph type="body" sz="half" idx="1"/>
          </p:nvPr>
        </p:nvSpPr>
        <p:spPr>
          <a:xfrm>
            <a:off x="370086" y="3367682"/>
            <a:ext cx="7921229" cy="403423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cap="all" spc="319" sz="2000"/>
            </a:pPr>
            <a:r>
              <a:t>Atmosphere and ocean monitoring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DIMENSIONS: 2.5 × 2.5 × 10 M (LARGE)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MASS: 8,211 KG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ORBIT: LOW-EARTH ORBIT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INSTRUMENTS:  9</a:t>
            </a:r>
          </a:p>
        </p:txBody>
      </p:sp>
      <p:pic>
        <p:nvPicPr>
          <p:cNvPr id="344" name="Aura_(transparent).png" descr="Aura_(transparent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083" y="1859359"/>
            <a:ext cx="6249016" cy="2312869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ENVISAT"/>
          <p:cNvSpPr txBox="1"/>
          <p:nvPr/>
        </p:nvSpPr>
        <p:spPr>
          <a:xfrm>
            <a:off x="4012664" y="2105689"/>
            <a:ext cx="3100091" cy="95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defRPr cap="all" spc="479" sz="3000"/>
            </a:lvl1pPr>
          </a:lstStyle>
          <a:p>
            <a:pPr/>
            <a:r>
              <a:t>ENVISAT</a:t>
            </a:r>
          </a:p>
        </p:txBody>
      </p:sp>
      <p:pic>
        <p:nvPicPr>
          <p:cNvPr id="346" name="dove.png" descr="do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9258" y="4151986"/>
            <a:ext cx="5671358" cy="3116943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PLANETLABS"/>
          <p:cNvSpPr txBox="1"/>
          <p:nvPr/>
        </p:nvSpPr>
        <p:spPr>
          <a:xfrm>
            <a:off x="6265703" y="6470649"/>
            <a:ext cx="319849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cap="all" spc="479" sz="3000"/>
            </a:lvl1pPr>
          </a:lstStyle>
          <a:p>
            <a:pPr/>
            <a:r>
              <a:t>PLANETLABS </a:t>
            </a:r>
          </a:p>
        </p:txBody>
      </p:sp>
      <p:sp>
        <p:nvSpPr>
          <p:cNvPr id="348" name="DISASTER MONITORING CUBE SAT…"/>
          <p:cNvSpPr txBox="1"/>
          <p:nvPr/>
        </p:nvSpPr>
        <p:spPr>
          <a:xfrm>
            <a:off x="4791323" y="6466482"/>
            <a:ext cx="7921229" cy="403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>
              <a:defRPr cap="all" spc="319" sz="2000"/>
            </a:pPr>
            <a:r>
              <a:t>DISASTER MONITORING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CUBE</a:t>
            </a:r>
            <a:r>
              <a:t> SAT </a:t>
            </a:r>
          </a:p>
          <a:p>
            <a:pPr algn="r">
              <a:defRPr cap="all" spc="319" sz="2000"/>
            </a:pPr>
            <a:r>
              <a:t>DIMENSIONS: 10 x 10 x 34 cm (mini)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MASS: 5 KG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ORBIT: LOW-EARTH ORBIT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INSTRUMENTS: 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NAVIGATION SATELLITES…"/>
          <p:cNvSpPr txBox="1"/>
          <p:nvPr>
            <p:ph type="body" sz="quarter" idx="1"/>
          </p:nvPr>
        </p:nvSpPr>
        <p:spPr>
          <a:xfrm>
            <a:off x="6313685" y="2625188"/>
            <a:ext cx="7921230" cy="304571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cap="all" spc="319" sz="2000"/>
            </a:pPr>
            <a:r>
              <a:t>NAVIGATION SATELLITES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# SATELLITES: 34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DIMENSIONS: ~2.5 x 14.5 x 1.5 M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MASS: ~7OO KG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ORBIT: MEDIUM-EARTH ORBIT</a:t>
            </a:r>
          </a:p>
          <a:p>
            <a:pPr marL="0" indent="0" defTabSz="457200">
              <a:spcBef>
                <a:spcPts val="300"/>
              </a:spcBef>
              <a:buClrTx/>
              <a:buSzTx/>
              <a:buNone/>
              <a:defRPr sz="2000"/>
            </a:pPr>
            <a:r>
              <a:t>INSTRUMENTS:  11</a:t>
            </a:r>
          </a:p>
        </p:txBody>
      </p:sp>
      <p:sp>
        <p:nvSpPr>
          <p:cNvPr id="351" name="GaliLeo satellite…"/>
          <p:cNvSpPr txBox="1"/>
          <p:nvPr/>
        </p:nvSpPr>
        <p:spPr>
          <a:xfrm>
            <a:off x="5266809" y="1724689"/>
            <a:ext cx="9238457" cy="1164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defRPr cap="all" spc="479" sz="3000"/>
            </a:pPr>
            <a:r>
              <a:t>GaliLeo satellite </a:t>
            </a:r>
          </a:p>
          <a:p>
            <a:pPr algn="l">
              <a:defRPr cap="all" spc="479" sz="3000"/>
            </a:pPr>
            <a:r>
              <a:t>CONSTELLATION</a:t>
            </a:r>
          </a:p>
        </p:txBody>
      </p:sp>
      <p:pic>
        <p:nvPicPr>
          <p:cNvPr id="352" name="kisspng-low-earth-orbit-iridium-communications-satellite-p-satellite-phone-daily-rental-roadpost-5bae234b4d2d10.4832994915381389553161.png" descr="kisspng-low-earth-orbit-iridium-communications-satellite-p-satellite-phone-daily-rental-roadpost-5bae234b4d2d10.48329949153813895531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69" y="1776313"/>
            <a:ext cx="4751389" cy="4743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Galileo_satelliteFOC.png" descr="Galileo_satelliteFO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3760" y="6989655"/>
            <a:ext cx="8849321" cy="253069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Line"/>
          <p:cNvSpPr/>
          <p:nvPr/>
        </p:nvSpPr>
        <p:spPr>
          <a:xfrm>
            <a:off x="4845005" y="4902200"/>
            <a:ext cx="6066512" cy="2448756"/>
          </a:xfrm>
          <a:prstGeom prst="line">
            <a:avLst/>
          </a:prstGeom>
          <a:ln w="88900">
            <a:solidFill>
              <a:srgbClr val="BFBF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55" name="Oval"/>
          <p:cNvSpPr/>
          <p:nvPr/>
        </p:nvSpPr>
        <p:spPr>
          <a:xfrm>
            <a:off x="1551285" y="6831210"/>
            <a:ext cx="10760671" cy="3253980"/>
          </a:xfrm>
          <a:prstGeom prst="ellipse">
            <a:avLst/>
          </a:prstGeom>
          <a:ln w="101600">
            <a:solidFill>
              <a:srgbClr val="BFBF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56" name="Oval"/>
          <p:cNvSpPr/>
          <p:nvPr/>
        </p:nvSpPr>
        <p:spPr>
          <a:xfrm>
            <a:off x="3725564" y="4708688"/>
            <a:ext cx="1080306" cy="326681"/>
          </a:xfrm>
          <a:prstGeom prst="ellipse">
            <a:avLst/>
          </a:prstGeom>
          <a:ln w="101600">
            <a:solidFill>
              <a:srgbClr val="BFBF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57" name="Line"/>
          <p:cNvSpPr/>
          <p:nvPr/>
        </p:nvSpPr>
        <p:spPr>
          <a:xfrm flipH="1">
            <a:off x="1891738" y="4845843"/>
            <a:ext cx="1839251" cy="3030874"/>
          </a:xfrm>
          <a:prstGeom prst="line">
            <a:avLst/>
          </a:prstGeom>
          <a:ln w="88900">
            <a:solidFill>
              <a:srgbClr val="BFBFB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58" name="Satellite Examples (NAVIGATION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44" sz="3400"/>
            </a:lvl1pPr>
          </a:lstStyle>
          <a:p>
            <a:pPr/>
            <a:r>
              <a:t>Satellite Examples (NAVIGATION)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ESA_s_Artemis_satellite.jpg" descr="ESA_s_Artemis_satelli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5784" y="5289467"/>
            <a:ext cx="6249016" cy="4461202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TDRS-M"/>
          <p:cNvSpPr txBox="1"/>
          <p:nvPr/>
        </p:nvSpPr>
        <p:spPr>
          <a:xfrm>
            <a:off x="380464" y="1877089"/>
            <a:ext cx="3100091" cy="95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defRPr cap="all" spc="479" sz="3000"/>
            </a:lvl1pPr>
          </a:lstStyle>
          <a:p>
            <a:pPr/>
            <a:r>
              <a:t>TDRS-M</a:t>
            </a:r>
          </a:p>
        </p:txBody>
      </p:sp>
      <p:sp>
        <p:nvSpPr>
          <p:cNvPr id="362" name="ARTEMIS"/>
          <p:cNvSpPr txBox="1"/>
          <p:nvPr/>
        </p:nvSpPr>
        <p:spPr>
          <a:xfrm>
            <a:off x="10304303" y="5505449"/>
            <a:ext cx="228447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cap="all" spc="479" sz="3000"/>
            </a:lvl1pPr>
          </a:lstStyle>
          <a:p>
            <a:pPr/>
            <a:r>
              <a:t>ARTEMIS </a:t>
            </a:r>
          </a:p>
        </p:txBody>
      </p:sp>
      <p:sp>
        <p:nvSpPr>
          <p:cNvPr id="363" name="TELECOMMUNICATIONS…"/>
          <p:cNvSpPr txBox="1"/>
          <p:nvPr/>
        </p:nvSpPr>
        <p:spPr>
          <a:xfrm>
            <a:off x="786576" y="6491882"/>
            <a:ext cx="7921229" cy="403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>
              <a:defRPr cap="all" spc="319" sz="2000"/>
            </a:pPr>
            <a:r>
              <a:t>TELECOMMUNICATIONS  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DIMENSIONS: 4.8 × 25 × 8 M (LARGE)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MASS: 3,100KG 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ORBIT: GEOSTATIONARY EARTH ORBIT</a:t>
            </a:r>
          </a:p>
          <a:p>
            <a:pPr algn="r" defTabSz="457200">
              <a:spcBef>
                <a:spcPts val="300"/>
              </a:spcBef>
              <a:defRPr sz="2000"/>
            </a:pPr>
            <a:r>
              <a:t>INSTRUMENTS: 7 </a:t>
            </a:r>
          </a:p>
        </p:txBody>
      </p:sp>
      <p:sp>
        <p:nvSpPr>
          <p:cNvPr id="364" name="Satellite Examples (COMMUNICATION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44" sz="3400"/>
            </a:lvl1pPr>
          </a:lstStyle>
          <a:p>
            <a:pPr/>
            <a:r>
              <a:t>Satellite Examples (COMMUNICATION)</a:t>
            </a:r>
          </a:p>
        </p:txBody>
      </p:sp>
      <p:sp>
        <p:nvSpPr>
          <p:cNvPr id="365" name="Tracking and data relay…"/>
          <p:cNvSpPr txBox="1"/>
          <p:nvPr/>
        </p:nvSpPr>
        <p:spPr>
          <a:xfrm>
            <a:off x="4367976" y="1190617"/>
            <a:ext cx="7921229" cy="403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cap="all" spc="319" sz="2000"/>
            </a:pPr>
            <a:r>
              <a:t>Tracking and data relay  </a:t>
            </a:r>
          </a:p>
          <a:p>
            <a:pPr algn="l" defTabSz="457200">
              <a:spcBef>
                <a:spcPts val="300"/>
              </a:spcBef>
              <a:defRPr sz="2000"/>
            </a:pPr>
            <a:r>
              <a:t>DIMENSIONS: 21 × 13  M (LARGE)</a:t>
            </a:r>
          </a:p>
          <a:p>
            <a:pPr algn="l" defTabSz="457200">
              <a:spcBef>
                <a:spcPts val="300"/>
              </a:spcBef>
              <a:defRPr sz="2000"/>
            </a:pPr>
            <a:r>
              <a:t>MASS: 3,700 KG </a:t>
            </a:r>
          </a:p>
          <a:p>
            <a:pPr algn="l" defTabSz="457200">
              <a:spcBef>
                <a:spcPts val="300"/>
              </a:spcBef>
              <a:defRPr sz="2000"/>
            </a:pPr>
            <a:r>
              <a:t>ORBIT: GEOSTATIONARY EARTH ORBIT</a:t>
            </a:r>
          </a:p>
          <a:p>
            <a:pPr algn="l" defTabSz="457200">
              <a:spcBef>
                <a:spcPts val="300"/>
              </a:spcBef>
              <a:defRPr sz="2000"/>
            </a:pPr>
            <a:r>
              <a:t>INSTRUMENTS: 7 </a:t>
            </a:r>
          </a:p>
        </p:txBody>
      </p:sp>
      <p:sp>
        <p:nvSpPr>
          <p:cNvPr id="366" name="TDRS-M"/>
          <p:cNvSpPr txBox="1"/>
          <p:nvPr/>
        </p:nvSpPr>
        <p:spPr>
          <a:xfrm>
            <a:off x="6144691" y="4737100"/>
            <a:ext cx="71541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1"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TDRS-M</a:t>
            </a:r>
          </a:p>
        </p:txBody>
      </p:sp>
      <p:pic>
        <p:nvPicPr>
          <p:cNvPr id="367" name="TDRS-K.png" descr="TDRS-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5400000">
            <a:off x="1029493" y="1667271"/>
            <a:ext cx="4369330" cy="6078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is a Satellit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Satellite?</a:t>
            </a:r>
          </a:p>
        </p:txBody>
      </p:sp>
      <p:pic>
        <p:nvPicPr>
          <p:cNvPr id="143" name="Transiting_Exoplanet_Survey_Satellite_artist_concept_transparent_background.png" descr="Transiting_Exoplanet_Survey_Satellite_artist_concept_transparent_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64" y="3145594"/>
            <a:ext cx="6952902" cy="492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A satellite is anything that orbits around something else."/>
          <p:cNvSpPr txBox="1"/>
          <p:nvPr/>
        </p:nvSpPr>
        <p:spPr>
          <a:xfrm>
            <a:off x="629856" y="1855229"/>
            <a:ext cx="1052461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/>
            </a:lvl1pPr>
          </a:lstStyle>
          <a:p>
            <a:pPr/>
            <a:r>
              <a:t>A satellite is anything that orbits around something else.</a:t>
            </a:r>
          </a:p>
        </p:txBody>
      </p:sp>
      <p:sp>
        <p:nvSpPr>
          <p:cNvPr id="145" name="An active, artificial satellite has a specialised wireless receiver and transmitter and is launched by a rocket into orbit."/>
          <p:cNvSpPr txBox="1"/>
          <p:nvPr/>
        </p:nvSpPr>
        <p:spPr>
          <a:xfrm>
            <a:off x="5665715" y="7075959"/>
            <a:ext cx="6818770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spcBef>
                <a:spcPts val="4200"/>
              </a:spcBef>
              <a:defRPr sz="2600"/>
            </a:pPr>
            <a:r>
              <a:t>An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active, artificial satellite</a:t>
            </a:r>
            <a:r>
              <a:t> has a specialised wireless receiver and transmitter and is launched by a rocket into orbit.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2"/>
      <p:bldP build="whole" bldLvl="1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istory of Satelli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Satellites</a:t>
            </a:r>
          </a:p>
        </p:txBody>
      </p:sp>
      <p:sp>
        <p:nvSpPr>
          <p:cNvPr id="148" name="The first satellite was Sputnik 1, launched into space in 1957 by the Soviet Union.…"/>
          <p:cNvSpPr txBox="1"/>
          <p:nvPr>
            <p:ph type="body" idx="1"/>
          </p:nvPr>
        </p:nvSpPr>
        <p:spPr>
          <a:xfrm>
            <a:off x="4922241" y="2855838"/>
            <a:ext cx="7631808" cy="6708924"/>
          </a:xfrm>
          <a:prstGeom prst="rect">
            <a:avLst/>
          </a:prstGeom>
        </p:spPr>
        <p:txBody>
          <a:bodyPr/>
          <a:lstStyle/>
          <a:p>
            <a:pPr marL="0" indent="0" algn="r">
              <a:buClrTx/>
              <a:buSzTx/>
              <a:buNone/>
              <a:defRPr sz="3000"/>
            </a:pPr>
          </a:p>
          <a:p>
            <a:pPr marL="0" indent="0" algn="r">
              <a:buClrTx/>
              <a:buSzTx/>
              <a:buNone/>
              <a:defRPr sz="3000"/>
            </a:pPr>
            <a:r>
              <a:t>The first satellite was Sputnik 1, launched into space in 1957 by the Soviet Union.</a:t>
            </a:r>
          </a:p>
          <a:p>
            <a:pPr marL="0" indent="0" algn="r">
              <a:buClrTx/>
              <a:buSzTx/>
              <a:buNone/>
              <a:defRPr sz="3000"/>
            </a:pPr>
            <a:r>
              <a:t> </a:t>
            </a:r>
          </a:p>
          <a:p>
            <a:pPr marL="0" indent="0" algn="r">
              <a:buClrTx/>
              <a:buSzTx/>
              <a:buNone/>
              <a:defRPr sz="3000"/>
            </a:pPr>
            <a:r>
              <a:t>The satellite provided information about the highest layers of our atmosphere.</a:t>
            </a:r>
          </a:p>
        </p:txBody>
      </p:sp>
      <p:pic>
        <p:nvPicPr>
          <p:cNvPr id="149" name="http---www.sdmodo.org-users-SDAM--AllWIPImages-Sputnik-Sputnik_walkabout.png" descr="http---www.sdmodo.org-users-SDAM--AllWIPImages-Sputnik-Sputnik_walkabou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2681" y="1461175"/>
            <a:ext cx="6805400" cy="5104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ypes of Satell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Types of Satellite</a:t>
            </a:r>
          </a:p>
        </p:txBody>
      </p:sp>
      <p:sp>
        <p:nvSpPr>
          <p:cNvPr id="152" name="Today there are thousands of satellites orbiting our planet"/>
          <p:cNvSpPr txBox="1"/>
          <p:nvPr/>
        </p:nvSpPr>
        <p:spPr>
          <a:xfrm>
            <a:off x="629527" y="1498600"/>
            <a:ext cx="1121244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100"/>
            </a:lvl1pPr>
          </a:lstStyle>
          <a:p>
            <a:pPr/>
            <a:r>
              <a:t>Today there are thousands of satellites orbiting our planet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415" y="2214418"/>
            <a:ext cx="11684001" cy="7416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ypes of Satell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Types of Satellite</a:t>
            </a:r>
          </a:p>
        </p:txBody>
      </p:sp>
      <p:sp>
        <p:nvSpPr>
          <p:cNvPr id="156" name="Satellites come in all shapes and sizes and play a variety of roles."/>
          <p:cNvSpPr txBox="1"/>
          <p:nvPr/>
        </p:nvSpPr>
        <p:spPr>
          <a:xfrm>
            <a:off x="667627" y="1625600"/>
            <a:ext cx="1146634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100"/>
            </a:lvl1pPr>
          </a:lstStyle>
          <a:p>
            <a:pPr/>
            <a:r>
              <a:t>Satellites come in all shapes and sizes and play a variety of roles.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-216742" y="2716913"/>
            <a:ext cx="4485556" cy="6162279"/>
            <a:chOff x="0" y="0"/>
            <a:chExt cx="4485554" cy="6162277"/>
          </a:xfrm>
        </p:grpSpPr>
        <p:pic>
          <p:nvPicPr>
            <p:cNvPr id="157" name="Screenshot 2018-11-23 at 12.12.43 copy.png" descr="Screenshot 2018-11-23 at 12.12.43 copy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9134" y="0"/>
              <a:ext cx="3996421" cy="913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Rectangle"/>
            <p:cNvSpPr/>
            <p:nvPr/>
          </p:nvSpPr>
          <p:spPr>
            <a:xfrm>
              <a:off x="486009" y="872888"/>
              <a:ext cx="3996421" cy="5289390"/>
            </a:xfrm>
            <a:prstGeom prst="rect">
              <a:avLst/>
            </a:prstGeom>
            <a:solidFill>
              <a:srgbClr val="FFAB8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rgbClr val="FFAB8D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159" name="Communications satellites allow us to watch TV, make long distance phone calls, listen to the radio and browse the Internet."/>
            <p:cNvSpPr txBox="1"/>
            <p:nvPr/>
          </p:nvSpPr>
          <p:spPr>
            <a:xfrm>
              <a:off x="701913" y="2433145"/>
              <a:ext cx="3520064" cy="269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>
                <a:spcBef>
                  <a:spcPts val="4200"/>
                </a:spcBef>
                <a:defRPr sz="2500"/>
              </a:lvl1pPr>
            </a:lstStyle>
            <a:p>
              <a:pPr/>
              <a:r>
                <a:t>Communications satellites allow us to watch TV, make long distance phone calls, listen to the radio and browse the Internet. </a:t>
              </a:r>
            </a:p>
          </p:txBody>
        </p:sp>
        <p:sp>
          <p:nvSpPr>
            <p:cNvPr id="160" name="Communications"/>
            <p:cNvSpPr txBox="1"/>
            <p:nvPr/>
          </p:nvSpPr>
          <p:spPr>
            <a:xfrm>
              <a:off x="0" y="1385186"/>
              <a:ext cx="444055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Communications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4496482" y="2713478"/>
            <a:ext cx="4023812" cy="6178414"/>
            <a:chOff x="0" y="0"/>
            <a:chExt cx="4023811" cy="6178413"/>
          </a:xfrm>
        </p:grpSpPr>
        <p:pic>
          <p:nvPicPr>
            <p:cNvPr id="162" name="Screenshot 2018-11-23 at 12.12.43 copy 2.png" descr="Screenshot 2018-11-23 at 12.12.43 copy 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385" y="0"/>
              <a:ext cx="3996421" cy="870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Rectangle"/>
            <p:cNvSpPr/>
            <p:nvPr/>
          </p:nvSpPr>
          <p:spPr>
            <a:xfrm>
              <a:off x="27391" y="863624"/>
              <a:ext cx="3996421" cy="5314790"/>
            </a:xfrm>
            <a:prstGeom prst="rect">
              <a:avLst/>
            </a:prstGeom>
            <a:solidFill>
              <a:srgbClr val="96D2A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rgbClr val="FFAB8D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164" name="Earth…"/>
            <p:cNvSpPr txBox="1"/>
            <p:nvPr/>
          </p:nvSpPr>
          <p:spPr>
            <a:xfrm>
              <a:off x="-1" y="1043560"/>
              <a:ext cx="3489009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Earth </a:t>
              </a:r>
            </a:p>
            <a:p>
              <a:pPr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Observation</a:t>
              </a:r>
            </a:p>
          </p:txBody>
        </p:sp>
        <p:sp>
          <p:nvSpPr>
            <p:cNvPr id="165" name="Earth observation helps us map, monitor and protect the environment, manage resources, respond to global disasters and enable sustainable development."/>
            <p:cNvSpPr txBox="1"/>
            <p:nvPr/>
          </p:nvSpPr>
          <p:spPr>
            <a:xfrm>
              <a:off x="262618" y="2390357"/>
              <a:ext cx="3562799" cy="355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>
                <a:spcBef>
                  <a:spcPts val="4200"/>
                </a:spcBef>
                <a:defRPr sz="2500"/>
              </a:lvl1pPr>
            </a:lstStyle>
            <a:p>
              <a:pPr/>
              <a:r>
                <a:t>Earth observation helps us map, monitor and protect the environment, manage resources, respond to global disasters and enable sustainable development.</a:t>
              </a:r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8773342" y="2735358"/>
            <a:ext cx="3996421" cy="6143834"/>
            <a:chOff x="0" y="0"/>
            <a:chExt cx="3996420" cy="6143833"/>
          </a:xfrm>
        </p:grpSpPr>
        <p:pic>
          <p:nvPicPr>
            <p:cNvPr id="167" name="Screenshot 2018-11-23 at 12.12.43 copy 3.png" descr="Screenshot 2018-11-23 at 12.12.43 copy 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33" y="0"/>
              <a:ext cx="3980755" cy="905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Rectangle"/>
            <p:cNvSpPr/>
            <p:nvPr/>
          </p:nvSpPr>
          <p:spPr>
            <a:xfrm>
              <a:off x="0" y="854443"/>
              <a:ext cx="3996421" cy="5289391"/>
            </a:xfrm>
            <a:prstGeom prst="rect">
              <a:avLst/>
            </a:prstGeom>
            <a:solidFill>
              <a:srgbClr val="84D7E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rgbClr val="FFAB8D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169" name="Navigation satellites can determine a location anywhere on the Earth’s surface to within a metres or better,  whatever the weather ."/>
            <p:cNvSpPr txBox="1"/>
            <p:nvPr/>
          </p:nvSpPr>
          <p:spPr>
            <a:xfrm>
              <a:off x="278862" y="2389091"/>
              <a:ext cx="3438697" cy="312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>
                <a:spcBef>
                  <a:spcPts val="4200"/>
                </a:spcBef>
                <a:defRPr sz="2500"/>
              </a:lvl1pPr>
            </a:lstStyle>
            <a:p>
              <a:pPr/>
              <a:r>
                <a:t>Navigation satellites can determine a location anywhere on the Earth’s surface to within a metres or better,  whatever the weather .</a:t>
              </a:r>
            </a:p>
          </p:txBody>
        </p:sp>
        <p:sp>
          <p:nvSpPr>
            <p:cNvPr id="170" name="Navigation"/>
            <p:cNvSpPr txBox="1"/>
            <p:nvPr/>
          </p:nvSpPr>
          <p:spPr>
            <a:xfrm>
              <a:off x="161310" y="1366741"/>
              <a:ext cx="320675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Navigation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3"/>
      <p:bldP build="whole" bldLvl="1" animBg="1" rev="0" advAuto="0" spid="166" grpId="2"/>
      <p:bldP build="whole" bldLvl="1" animBg="1" rev="0" advAuto="0" spid="1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ypes of Satell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Types of Satellite</a:t>
            </a:r>
          </a:p>
        </p:txBody>
      </p:sp>
      <p:sp>
        <p:nvSpPr>
          <p:cNvPr id="174" name="Satellites come in all shapes and sizes and play a variety of roles."/>
          <p:cNvSpPr txBox="1"/>
          <p:nvPr/>
        </p:nvSpPr>
        <p:spPr>
          <a:xfrm>
            <a:off x="667627" y="1625600"/>
            <a:ext cx="1146634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100"/>
            </a:lvl1pPr>
          </a:lstStyle>
          <a:p>
            <a:pPr/>
            <a:r>
              <a:t>Satellites come in all shapes and sizes and play a variety of roles.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75358" y="2716913"/>
            <a:ext cx="4485556" cy="6162279"/>
            <a:chOff x="0" y="0"/>
            <a:chExt cx="4485554" cy="6162277"/>
          </a:xfrm>
        </p:grpSpPr>
        <p:pic>
          <p:nvPicPr>
            <p:cNvPr id="175" name="Screenshot 2018-11-23 at 12.12.43 copy.png" descr="Screenshot 2018-11-23 at 12.12.43 copy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9134" y="0"/>
              <a:ext cx="3996421" cy="913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Rectangle"/>
            <p:cNvSpPr/>
            <p:nvPr/>
          </p:nvSpPr>
          <p:spPr>
            <a:xfrm>
              <a:off x="486009" y="872888"/>
              <a:ext cx="3996421" cy="5289390"/>
            </a:xfrm>
            <a:prstGeom prst="rect">
              <a:avLst/>
            </a:prstGeom>
            <a:solidFill>
              <a:srgbClr val="FFAB8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rgbClr val="FFAB8D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177" name="Communications satellites allow us to watch TV, make long distance phone calls, listen to the radio and browse the Internet."/>
            <p:cNvSpPr txBox="1"/>
            <p:nvPr/>
          </p:nvSpPr>
          <p:spPr>
            <a:xfrm>
              <a:off x="701913" y="2433145"/>
              <a:ext cx="3520064" cy="269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>
                <a:spcBef>
                  <a:spcPts val="4200"/>
                </a:spcBef>
                <a:defRPr sz="2500"/>
              </a:lvl1pPr>
            </a:lstStyle>
            <a:p>
              <a:pPr/>
              <a:r>
                <a:t>Communications satellites allow us to watch TV, make long distance phone calls, listen to the radio and browse the Internet. </a:t>
              </a:r>
            </a:p>
          </p:txBody>
        </p:sp>
        <p:sp>
          <p:nvSpPr>
            <p:cNvPr id="178" name="Communications"/>
            <p:cNvSpPr txBox="1"/>
            <p:nvPr/>
          </p:nvSpPr>
          <p:spPr>
            <a:xfrm>
              <a:off x="0" y="1385186"/>
              <a:ext cx="444055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Communications</a:t>
              </a:r>
            </a:p>
          </p:txBody>
        </p:sp>
      </p:grpSp>
      <p:sp>
        <p:nvSpPr>
          <p:cNvPr id="180" name="Telephone"/>
          <p:cNvSpPr txBox="1"/>
          <p:nvPr/>
        </p:nvSpPr>
        <p:spPr>
          <a:xfrm>
            <a:off x="5063998" y="2769102"/>
            <a:ext cx="249580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Telephone</a:t>
            </a:r>
          </a:p>
        </p:txBody>
      </p:sp>
      <p:sp>
        <p:nvSpPr>
          <p:cNvPr id="181" name="Internet"/>
          <p:cNvSpPr txBox="1"/>
          <p:nvPr/>
        </p:nvSpPr>
        <p:spPr>
          <a:xfrm>
            <a:off x="9268968" y="3768725"/>
            <a:ext cx="18836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Internet</a:t>
            </a:r>
          </a:p>
        </p:txBody>
      </p:sp>
      <p:sp>
        <p:nvSpPr>
          <p:cNvPr id="182" name="Television"/>
          <p:cNvSpPr txBox="1"/>
          <p:nvPr/>
        </p:nvSpPr>
        <p:spPr>
          <a:xfrm>
            <a:off x="9268713" y="6813550"/>
            <a:ext cx="231597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Television</a:t>
            </a:r>
          </a:p>
        </p:txBody>
      </p:sp>
      <p:sp>
        <p:nvSpPr>
          <p:cNvPr id="183" name="Military"/>
          <p:cNvSpPr txBox="1"/>
          <p:nvPr/>
        </p:nvSpPr>
        <p:spPr>
          <a:xfrm>
            <a:off x="5554217" y="8026902"/>
            <a:ext cx="17693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Military</a:t>
            </a:r>
          </a:p>
        </p:txBody>
      </p:sp>
      <p:sp>
        <p:nvSpPr>
          <p:cNvPr id="184" name="Radio broadcast"/>
          <p:cNvSpPr txBox="1"/>
          <p:nvPr/>
        </p:nvSpPr>
        <p:spPr>
          <a:xfrm>
            <a:off x="4965192" y="5207502"/>
            <a:ext cx="378561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Radio broadcast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4" grpId="3"/>
      <p:bldP build="whole" bldLvl="1" animBg="1" rev="0" advAuto="0" spid="183" grpId="5"/>
      <p:bldP build="whole" bldLvl="1" animBg="1" rev="0" advAuto="0" spid="181" grpId="2"/>
      <p:bldP build="whole" bldLvl="1" animBg="1" rev="0" advAuto="0" spid="182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ypes of Satell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Types of Satellite</a:t>
            </a:r>
          </a:p>
        </p:txBody>
      </p:sp>
      <p:sp>
        <p:nvSpPr>
          <p:cNvPr id="187" name="Satellites come in all shapes and sizes and play a variety of roles."/>
          <p:cNvSpPr txBox="1"/>
          <p:nvPr/>
        </p:nvSpPr>
        <p:spPr>
          <a:xfrm>
            <a:off x="667627" y="1625600"/>
            <a:ext cx="1146634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100"/>
            </a:lvl1pPr>
          </a:lstStyle>
          <a:p>
            <a:pPr/>
            <a:r>
              <a:t>Satellites come in all shapes and sizes and play a variety of roles.</a:t>
            </a:r>
          </a:p>
        </p:txBody>
      </p:sp>
      <p:grpSp>
        <p:nvGrpSpPr>
          <p:cNvPr id="192" name="Group"/>
          <p:cNvGrpSpPr/>
          <p:nvPr/>
        </p:nvGrpSpPr>
        <p:grpSpPr>
          <a:xfrm>
            <a:off x="559482" y="2764278"/>
            <a:ext cx="4023812" cy="6178414"/>
            <a:chOff x="0" y="0"/>
            <a:chExt cx="4023811" cy="6178413"/>
          </a:xfrm>
        </p:grpSpPr>
        <p:pic>
          <p:nvPicPr>
            <p:cNvPr id="188" name="Screenshot 2018-11-23 at 12.12.43 copy 2.png" descr="Screenshot 2018-11-23 at 12.12.43 copy 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385" y="0"/>
              <a:ext cx="3996421" cy="870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Rectangle"/>
            <p:cNvSpPr/>
            <p:nvPr/>
          </p:nvSpPr>
          <p:spPr>
            <a:xfrm>
              <a:off x="27391" y="863624"/>
              <a:ext cx="3996421" cy="5314790"/>
            </a:xfrm>
            <a:prstGeom prst="rect">
              <a:avLst/>
            </a:prstGeom>
            <a:solidFill>
              <a:srgbClr val="96D2A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rgbClr val="FFAB8D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190" name="Earth…"/>
            <p:cNvSpPr txBox="1"/>
            <p:nvPr/>
          </p:nvSpPr>
          <p:spPr>
            <a:xfrm>
              <a:off x="-1" y="1043560"/>
              <a:ext cx="3489009" cy="965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Earth </a:t>
              </a:r>
            </a:p>
            <a:p>
              <a:pPr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Observation</a:t>
              </a:r>
            </a:p>
          </p:txBody>
        </p:sp>
        <p:sp>
          <p:nvSpPr>
            <p:cNvPr id="191" name="Earth observation helps us map, monitor and protect the environment, manage resources, respond to global disasters and enable sustainable development."/>
            <p:cNvSpPr txBox="1"/>
            <p:nvPr/>
          </p:nvSpPr>
          <p:spPr>
            <a:xfrm>
              <a:off x="262618" y="2390357"/>
              <a:ext cx="3562799" cy="355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>
                <a:spcBef>
                  <a:spcPts val="4200"/>
                </a:spcBef>
                <a:defRPr sz="2500"/>
              </a:lvl1pPr>
            </a:lstStyle>
            <a:p>
              <a:pPr/>
              <a:r>
                <a:t>Earth observation helps us map, monitor and protect the environment, manage resources, respond to global disasters and enable sustainable development.</a:t>
              </a:r>
            </a:p>
          </p:txBody>
        </p:sp>
      </p:grpSp>
      <p:sp>
        <p:nvSpPr>
          <p:cNvPr id="193" name="Weather"/>
          <p:cNvSpPr txBox="1"/>
          <p:nvPr/>
        </p:nvSpPr>
        <p:spPr>
          <a:xfrm>
            <a:off x="5294630" y="2769102"/>
            <a:ext cx="203454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Weather</a:t>
            </a:r>
          </a:p>
        </p:txBody>
      </p:sp>
      <p:sp>
        <p:nvSpPr>
          <p:cNvPr id="194" name="Search &amp; Rescue"/>
          <p:cNvSpPr txBox="1"/>
          <p:nvPr/>
        </p:nvSpPr>
        <p:spPr>
          <a:xfrm>
            <a:off x="8280400" y="3768725"/>
            <a:ext cx="386080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Search &amp; Rescue</a:t>
            </a:r>
          </a:p>
        </p:txBody>
      </p:sp>
      <p:sp>
        <p:nvSpPr>
          <p:cNvPr id="195" name="Climate monitoring"/>
          <p:cNvSpPr txBox="1"/>
          <p:nvPr/>
        </p:nvSpPr>
        <p:spPr>
          <a:xfrm>
            <a:off x="8181594" y="6813550"/>
            <a:ext cx="449021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Climate monitoring</a:t>
            </a:r>
          </a:p>
        </p:txBody>
      </p:sp>
      <p:sp>
        <p:nvSpPr>
          <p:cNvPr id="196" name="Agriculture"/>
          <p:cNvSpPr txBox="1"/>
          <p:nvPr/>
        </p:nvSpPr>
        <p:spPr>
          <a:xfrm>
            <a:off x="5135372" y="8026902"/>
            <a:ext cx="260705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Agriculture</a:t>
            </a:r>
          </a:p>
        </p:txBody>
      </p:sp>
      <p:sp>
        <p:nvSpPr>
          <p:cNvPr id="197" name="Vegetation mapping"/>
          <p:cNvSpPr txBox="1"/>
          <p:nvPr/>
        </p:nvSpPr>
        <p:spPr>
          <a:xfrm>
            <a:off x="5112511" y="5182102"/>
            <a:ext cx="473557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Vegetation mapping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5"/>
      <p:bldP build="whole" bldLvl="1" animBg="1" rev="0" advAuto="0" spid="192" grpId="1"/>
      <p:bldP build="whole" bldLvl="1" animBg="1" rev="0" advAuto="0" spid="193" grpId="2"/>
      <p:bldP build="whole" bldLvl="1" animBg="1" rev="0" advAuto="0" spid="196" grpId="6"/>
      <p:bldP build="whole" bldLvl="1" animBg="1" rev="0" advAuto="0" spid="194" grpId="3"/>
      <p:bldP build="whole" bldLvl="1" animBg="1" rev="0" advAuto="0" spid="19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ypes of Satell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Types of Satellite</a:t>
            </a:r>
          </a:p>
        </p:txBody>
      </p:sp>
      <p:sp>
        <p:nvSpPr>
          <p:cNvPr id="200" name="Satellites come in all shapes and sizes and play a variety of roles."/>
          <p:cNvSpPr txBox="1"/>
          <p:nvPr/>
        </p:nvSpPr>
        <p:spPr>
          <a:xfrm>
            <a:off x="667627" y="1625600"/>
            <a:ext cx="1146634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100"/>
            </a:lvl1pPr>
          </a:lstStyle>
          <a:p>
            <a:pPr/>
            <a:r>
              <a:t>Satellites come in all shapes and sizes and play a variety of roles.</a:t>
            </a:r>
          </a:p>
        </p:txBody>
      </p:sp>
      <p:grpSp>
        <p:nvGrpSpPr>
          <p:cNvPr id="205" name="Group"/>
          <p:cNvGrpSpPr/>
          <p:nvPr/>
        </p:nvGrpSpPr>
        <p:grpSpPr>
          <a:xfrm>
            <a:off x="594542" y="2735358"/>
            <a:ext cx="3996421" cy="6143834"/>
            <a:chOff x="0" y="0"/>
            <a:chExt cx="3996420" cy="6143833"/>
          </a:xfrm>
        </p:grpSpPr>
        <p:pic>
          <p:nvPicPr>
            <p:cNvPr id="201" name="Screenshot 2018-11-23 at 12.12.43 copy 3.png" descr="Screenshot 2018-11-23 at 12.12.43 copy 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33" y="0"/>
              <a:ext cx="3980755" cy="905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Rectangle"/>
            <p:cNvSpPr/>
            <p:nvPr/>
          </p:nvSpPr>
          <p:spPr>
            <a:xfrm>
              <a:off x="0" y="854443"/>
              <a:ext cx="3996421" cy="5289391"/>
            </a:xfrm>
            <a:prstGeom prst="rect">
              <a:avLst/>
            </a:prstGeom>
            <a:solidFill>
              <a:srgbClr val="84D7E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solidFill>
                    <a:srgbClr val="FFAB8D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sp>
          <p:nvSpPr>
            <p:cNvPr id="203" name="Navigation satellites can determine a location anywhere on the Earth’s surface to within a metres or better,  whatever the weather ."/>
            <p:cNvSpPr txBox="1"/>
            <p:nvPr/>
          </p:nvSpPr>
          <p:spPr>
            <a:xfrm>
              <a:off x="278862" y="2389091"/>
              <a:ext cx="3438697" cy="312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>
                <a:spcBef>
                  <a:spcPts val="4200"/>
                </a:spcBef>
                <a:defRPr sz="2500"/>
              </a:lvl1pPr>
            </a:lstStyle>
            <a:p>
              <a:pPr/>
              <a:r>
                <a:t>Navigation satellites can determine a location anywhere on the Earth’s surface to within a metres or better,  whatever the weather .</a:t>
              </a:r>
            </a:p>
          </p:txBody>
        </p:sp>
        <p:sp>
          <p:nvSpPr>
            <p:cNvPr id="204" name="Navigation"/>
            <p:cNvSpPr txBox="1"/>
            <p:nvPr/>
          </p:nvSpPr>
          <p:spPr>
            <a:xfrm>
              <a:off x="161310" y="1366741"/>
              <a:ext cx="320675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buClr>
                  <a:srgbClr val="646464"/>
                </a:buClr>
                <a:defRPr cap="all" spc="400" sz="25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Navigation</a:t>
              </a:r>
            </a:p>
          </p:txBody>
        </p:sp>
      </p:grpSp>
      <p:sp>
        <p:nvSpPr>
          <p:cNvPr id="206" name="Personal use"/>
          <p:cNvSpPr txBox="1"/>
          <p:nvPr/>
        </p:nvSpPr>
        <p:spPr>
          <a:xfrm>
            <a:off x="5188966" y="2718302"/>
            <a:ext cx="295706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Personal use</a:t>
            </a:r>
          </a:p>
        </p:txBody>
      </p:sp>
      <p:sp>
        <p:nvSpPr>
          <p:cNvPr id="207" name="Travel by air"/>
          <p:cNvSpPr txBox="1"/>
          <p:nvPr/>
        </p:nvSpPr>
        <p:spPr>
          <a:xfrm>
            <a:off x="8812783" y="3768725"/>
            <a:ext cx="279603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Travel by air</a:t>
            </a:r>
          </a:p>
        </p:txBody>
      </p:sp>
      <p:sp>
        <p:nvSpPr>
          <p:cNvPr id="208" name="Travel by water"/>
          <p:cNvSpPr txBox="1"/>
          <p:nvPr/>
        </p:nvSpPr>
        <p:spPr>
          <a:xfrm>
            <a:off x="8685022" y="6813550"/>
            <a:ext cx="348335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Travel by water</a:t>
            </a:r>
          </a:p>
        </p:txBody>
      </p:sp>
      <p:sp>
        <p:nvSpPr>
          <p:cNvPr id="209" name="Military"/>
          <p:cNvSpPr txBox="1"/>
          <p:nvPr/>
        </p:nvSpPr>
        <p:spPr>
          <a:xfrm>
            <a:off x="5554217" y="8026902"/>
            <a:ext cx="17693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Military</a:t>
            </a:r>
          </a:p>
        </p:txBody>
      </p:sp>
      <p:sp>
        <p:nvSpPr>
          <p:cNvPr id="210" name="Travel by road"/>
          <p:cNvSpPr txBox="1"/>
          <p:nvPr/>
        </p:nvSpPr>
        <p:spPr>
          <a:xfrm>
            <a:off x="5219446" y="5207502"/>
            <a:ext cx="327710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Travel by road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10" grpId="4"/>
      <p:bldP build="whole" bldLvl="1" animBg="1" rev="0" advAuto="0" spid="208" grpId="5"/>
      <p:bldP build="whole" bldLvl="1" animBg="1" rev="0" advAuto="0" spid="209" grpId="6"/>
      <p:bldP build="whole" bldLvl="1" animBg="1" rev="0" advAuto="0" spid="207" grpId="3"/>
      <p:bldP build="whole" bldLvl="1" animBg="1" rev="0" advAuto="0" spid="20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How Satellites 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Satellites Work</a:t>
            </a:r>
          </a:p>
        </p:txBody>
      </p:sp>
      <p:sp>
        <p:nvSpPr>
          <p:cNvPr id="213" name="A satellite consists of following major components:"/>
          <p:cNvSpPr txBox="1"/>
          <p:nvPr/>
        </p:nvSpPr>
        <p:spPr>
          <a:xfrm>
            <a:off x="654484" y="1600199"/>
            <a:ext cx="1017200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600"/>
              </a:lnSpc>
              <a:spcBef>
                <a:spcPts val="1200"/>
              </a:spcBef>
              <a:defRPr sz="3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 satellite consists of following major components: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1390650" y="2482849"/>
            <a:ext cx="6878374" cy="622301"/>
            <a:chOff x="0" y="0"/>
            <a:chExt cx="6878373" cy="622300"/>
          </a:xfrm>
        </p:grpSpPr>
        <p:sp>
          <p:nvSpPr>
            <p:cNvPr id="214" name="Structure: The body of the satellite."/>
            <p:cNvSpPr txBox="1"/>
            <p:nvPr/>
          </p:nvSpPr>
          <p:spPr>
            <a:xfrm>
              <a:off x="660834" y="-1"/>
              <a:ext cx="621754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Structure</a:t>
              </a:r>
              <a:r>
                <a:t>: The body of the satellite.</a:t>
              </a:r>
            </a:p>
          </p:txBody>
        </p:sp>
        <p:sp>
          <p:nvSpPr>
            <p:cNvPr id="215" name="Circle"/>
            <p:cNvSpPr/>
            <p:nvPr/>
          </p:nvSpPr>
          <p:spPr>
            <a:xfrm>
              <a:off x="0" y="193811"/>
              <a:ext cx="234678" cy="23467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219" name="Group"/>
          <p:cNvGrpSpPr/>
          <p:nvPr/>
        </p:nvGrpSpPr>
        <p:grpSpPr>
          <a:xfrm>
            <a:off x="1352550" y="3503544"/>
            <a:ext cx="11374199" cy="1143001"/>
            <a:chOff x="0" y="0"/>
            <a:chExt cx="11374198" cy="1143000"/>
          </a:xfrm>
        </p:grpSpPr>
        <p:sp>
          <p:nvSpPr>
            <p:cNvPr id="217" name="Instrumentation: The onboard instruments that steer the satellite, collect data, and more."/>
            <p:cNvSpPr txBox="1"/>
            <p:nvPr/>
          </p:nvSpPr>
          <p:spPr>
            <a:xfrm>
              <a:off x="584634" y="0"/>
              <a:ext cx="1078956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Instrumentation</a:t>
              </a:r>
              <a:r>
                <a:t>: The onboard instruments that steer the satellite, collect data, and more.</a:t>
              </a:r>
            </a:p>
          </p:txBody>
        </p:sp>
        <p:sp>
          <p:nvSpPr>
            <p:cNvPr id="218" name="Circle"/>
            <p:cNvSpPr/>
            <p:nvPr/>
          </p:nvSpPr>
          <p:spPr>
            <a:xfrm>
              <a:off x="0" y="204855"/>
              <a:ext cx="234678" cy="23467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222" name="Group"/>
          <p:cNvGrpSpPr/>
          <p:nvPr/>
        </p:nvGrpSpPr>
        <p:grpSpPr>
          <a:xfrm>
            <a:off x="1352550" y="5057638"/>
            <a:ext cx="11323399" cy="1143001"/>
            <a:chOff x="0" y="0"/>
            <a:chExt cx="11323398" cy="1143000"/>
          </a:xfrm>
        </p:grpSpPr>
        <p:sp>
          <p:nvSpPr>
            <p:cNvPr id="220" name="Power source: To provide electricity to the satellite. Solar panels and batteries are two options."/>
            <p:cNvSpPr txBox="1"/>
            <p:nvPr/>
          </p:nvSpPr>
          <p:spPr>
            <a:xfrm>
              <a:off x="533834" y="0"/>
              <a:ext cx="1078956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Power source</a:t>
              </a:r>
              <a:r>
                <a:t>: To provide electricity to the satellite. Solar panels and batteries are two options.  </a:t>
              </a:r>
            </a:p>
          </p:txBody>
        </p:sp>
        <p:sp>
          <p:nvSpPr>
            <p:cNvPr id="221" name="Circle"/>
            <p:cNvSpPr/>
            <p:nvPr/>
          </p:nvSpPr>
          <p:spPr>
            <a:xfrm>
              <a:off x="0" y="204027"/>
              <a:ext cx="234678" cy="23467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225" name="Group"/>
          <p:cNvGrpSpPr/>
          <p:nvPr/>
        </p:nvGrpSpPr>
        <p:grpSpPr>
          <a:xfrm>
            <a:off x="1301750" y="8165827"/>
            <a:ext cx="11424999" cy="1143001"/>
            <a:chOff x="0" y="0"/>
            <a:chExt cx="11424998" cy="1143000"/>
          </a:xfrm>
        </p:grpSpPr>
        <p:sp>
          <p:nvSpPr>
            <p:cNvPr id="223" name="Propulsion system: The engine that keeps the satellite in orbit."/>
            <p:cNvSpPr txBox="1"/>
            <p:nvPr/>
          </p:nvSpPr>
          <p:spPr>
            <a:xfrm>
              <a:off x="635434" y="0"/>
              <a:ext cx="1078956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Propulsion system</a:t>
              </a:r>
              <a:r>
                <a:t>: The engine that keeps the satellite in orbit.</a:t>
              </a:r>
            </a:p>
          </p:txBody>
        </p:sp>
        <p:sp>
          <p:nvSpPr>
            <p:cNvPr id="224" name="Circle"/>
            <p:cNvSpPr/>
            <p:nvPr/>
          </p:nvSpPr>
          <p:spPr>
            <a:xfrm>
              <a:off x="0" y="149361"/>
              <a:ext cx="234678" cy="23467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  <p:grpSp>
        <p:nvGrpSpPr>
          <p:cNvPr id="228" name="Group"/>
          <p:cNvGrpSpPr/>
          <p:nvPr/>
        </p:nvGrpSpPr>
        <p:grpSpPr>
          <a:xfrm>
            <a:off x="1301750" y="6611732"/>
            <a:ext cx="11424999" cy="1143001"/>
            <a:chOff x="0" y="0"/>
            <a:chExt cx="11424998" cy="1143000"/>
          </a:xfrm>
        </p:grpSpPr>
        <p:sp>
          <p:nvSpPr>
            <p:cNvPr id="226" name="Communication device: A way to communicate with ground control and send data back to Earth."/>
            <p:cNvSpPr txBox="1"/>
            <p:nvPr/>
          </p:nvSpPr>
          <p:spPr>
            <a:xfrm>
              <a:off x="635434" y="0"/>
              <a:ext cx="10789565" cy="1143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ts val="5000"/>
                </a:lnSpc>
                <a:spcBef>
                  <a:spcPts val="1200"/>
                </a:spcBef>
                <a:defRPr sz="3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Communication device</a:t>
              </a:r>
              <a:r>
                <a:t>: A way to communicate with ground control and send data back to Earth. </a:t>
              </a:r>
            </a:p>
          </p:txBody>
        </p:sp>
        <p:sp>
          <p:nvSpPr>
            <p:cNvPr id="227" name="Circle"/>
            <p:cNvSpPr/>
            <p:nvPr/>
          </p:nvSpPr>
          <p:spPr>
            <a:xfrm>
              <a:off x="0" y="149361"/>
              <a:ext cx="234678" cy="23467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cap="all" spc="384"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2"/>
      <p:bldP build="whole" bldLvl="1" animBg="1" rev="0" advAuto="0" spid="222" grpId="3"/>
      <p:bldP build="whole" bldLvl="1" animBg="1" rev="0" advAuto="0" spid="216" grpId="1"/>
      <p:bldP build="whole" bldLvl="1" animBg="1" rev="0" advAuto="0" spid="228" grpId="4"/>
      <p:bldP build="whole" bldLvl="1" animBg="1" rev="0" advAuto="0" spid="225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